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76" r:id="rId5"/>
    <p:sldId id="368" r:id="rId6"/>
    <p:sldId id="370" r:id="rId7"/>
    <p:sldId id="364" r:id="rId8"/>
    <p:sldId id="373" r:id="rId9"/>
    <p:sldId id="372" r:id="rId10"/>
    <p:sldId id="371" r:id="rId11"/>
    <p:sldId id="365" r:id="rId12"/>
    <p:sldId id="36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5DFFF"/>
    <a:srgbClr val="F7F6F3"/>
    <a:srgbClr val="E1EBFE"/>
    <a:srgbClr val="F5F7FB"/>
    <a:srgbClr val="FFFDF7"/>
    <a:srgbClr val="FFFEF8"/>
    <a:srgbClr val="F8F6F5"/>
    <a:srgbClr val="151635"/>
    <a:srgbClr val="03213B"/>
    <a:srgbClr val="021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6247" autoAdjust="0"/>
  </p:normalViewPr>
  <p:slideViewPr>
    <p:cSldViewPr snapToGrid="0" showGuides="1">
      <p:cViewPr>
        <p:scale>
          <a:sx n="100" d="100"/>
          <a:sy n="100" d="100"/>
        </p:scale>
        <p:origin x="1050" y="37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7/12/2025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3" y="1356571"/>
            <a:ext cx="5509907" cy="5043911"/>
          </a:xfrm>
        </p:spPr>
        <p:txBody>
          <a:bodyPr/>
          <a:lstStyle/>
          <a:p>
            <a:r>
              <a:rPr lang="en-US" sz="1200" b="1" dirty="0">
                <a:latin typeface="Spectral"/>
              </a:rPr>
              <a:t>Caching</a:t>
            </a:r>
            <a:r>
              <a:rPr lang="en-US" sz="1200" dirty="0">
                <a:latin typeface="Spectral"/>
              </a:rPr>
              <a:t> is used to temporarily store copies of </a:t>
            </a:r>
            <a:r>
              <a:rPr lang="en-US" sz="1200" b="1" dirty="0">
                <a:latin typeface="Spectral"/>
              </a:rPr>
              <a:t>frequently accessed data</a:t>
            </a:r>
            <a:r>
              <a:rPr lang="en-US" sz="1200" dirty="0">
                <a:latin typeface="Spectral"/>
              </a:rPr>
              <a:t> in high-speed storage layers (such as RAM) to </a:t>
            </a:r>
            <a:r>
              <a:rPr lang="en-US" sz="1200" b="1" dirty="0">
                <a:latin typeface="Spectral"/>
              </a:rPr>
              <a:t>reduce latency</a:t>
            </a:r>
            <a:r>
              <a:rPr lang="en-US" sz="1200" dirty="0">
                <a:latin typeface="Spectral"/>
              </a:rPr>
              <a:t> and load on the server or database.</a:t>
            </a:r>
            <a:endParaRPr lang="en-US" sz="1200" b="1" dirty="0">
              <a:latin typeface="Spectral"/>
            </a:endParaRPr>
          </a:p>
          <a:p>
            <a:r>
              <a:rPr lang="en-US" sz="1200" dirty="0">
                <a:latin typeface="Spectral"/>
              </a:rPr>
              <a:t>When your dataset size is small, it’s usually enough to keep all the cache data on one server. But as the system gets </a:t>
            </a:r>
            <a:r>
              <a:rPr lang="en-US" sz="1200" b="1" dirty="0">
                <a:latin typeface="Spectral"/>
              </a:rPr>
              <a:t>bigger</a:t>
            </a:r>
            <a:r>
              <a:rPr lang="en-US" sz="1200" dirty="0">
                <a:latin typeface="Spectral"/>
              </a:rPr>
              <a:t>, the cache size also gets bigger and a </a:t>
            </a:r>
            <a:r>
              <a:rPr lang="en-US" sz="1200" b="1" dirty="0">
                <a:latin typeface="Spectral"/>
              </a:rPr>
              <a:t>single-node cache</a:t>
            </a:r>
            <a:r>
              <a:rPr lang="en-US" sz="1200" dirty="0">
                <a:latin typeface="Spectral"/>
              </a:rPr>
              <a:t> often falls short when scaling to handle millions of users and massive datasets. In such scenarios, we need to </a:t>
            </a:r>
            <a:r>
              <a:rPr lang="en-US" sz="1200" b="1" dirty="0">
                <a:latin typeface="Spectral"/>
              </a:rPr>
              <a:t>distribute</a:t>
            </a:r>
            <a:r>
              <a:rPr lang="en-US" sz="1200" dirty="0">
                <a:latin typeface="Spectral"/>
              </a:rPr>
              <a:t> the cache data across multiple servers. This is where </a:t>
            </a:r>
            <a:r>
              <a:rPr lang="en-US" sz="1200" b="1" dirty="0">
                <a:latin typeface="Spectral"/>
              </a:rPr>
              <a:t>distributed caching</a:t>
            </a:r>
            <a:r>
              <a:rPr lang="en-US" sz="1200" dirty="0">
                <a:latin typeface="Spectral"/>
              </a:rPr>
              <a:t> comes into play.</a:t>
            </a:r>
          </a:p>
          <a:p>
            <a:endParaRPr lang="en-US" sz="1400" dirty="0">
              <a:latin typeface="Spectral"/>
            </a:endParaRPr>
          </a:p>
          <a:p>
            <a:endParaRPr lang="en-US" sz="1400" dirty="0">
              <a:latin typeface="Spectral"/>
            </a:endParaRPr>
          </a:p>
          <a:p>
            <a:endParaRPr lang="en-US" sz="1400" b="1" dirty="0">
              <a:latin typeface="Spectral"/>
            </a:endParaRPr>
          </a:p>
          <a:p>
            <a:endParaRPr lang="en-US" sz="1400" b="1" dirty="0">
              <a:latin typeface="Spectral"/>
            </a:endParaRPr>
          </a:p>
          <a:p>
            <a:endParaRPr lang="en-US" sz="1400" b="1" dirty="0">
              <a:latin typeface="Spectral"/>
            </a:endParaRPr>
          </a:p>
          <a:p>
            <a:endParaRPr lang="en-US" sz="1400" b="1" dirty="0">
              <a:latin typeface="Spectral"/>
            </a:endParaRPr>
          </a:p>
          <a:p>
            <a:endParaRPr lang="en-US" sz="1400" b="1" dirty="0">
              <a:latin typeface="Spectral"/>
            </a:endParaRPr>
          </a:p>
          <a:p>
            <a:r>
              <a:rPr lang="en-US" sz="1400" b="1" dirty="0">
                <a:latin typeface="Spectral"/>
              </a:rPr>
              <a:t>Distributed caching</a:t>
            </a:r>
            <a:r>
              <a:rPr lang="en-US" sz="1400" dirty="0">
                <a:latin typeface="Spectral"/>
              </a:rPr>
              <a:t> is a technique where cache data is stored across </a:t>
            </a:r>
            <a:r>
              <a:rPr lang="en-US" sz="1400" b="1" dirty="0">
                <a:latin typeface="Spectral"/>
              </a:rPr>
              <a:t>multiple nodes</a:t>
            </a:r>
            <a:r>
              <a:rPr lang="en-US" sz="1400" dirty="0">
                <a:latin typeface="Spectral"/>
              </a:rPr>
              <a:t> (servers) instead of being confined to a single machine.</a:t>
            </a:r>
          </a:p>
          <a:p>
            <a:r>
              <a:rPr lang="en-US" sz="1400" dirty="0">
                <a:latin typeface="Spectral"/>
              </a:rPr>
              <a:t>This allows the cache to </a:t>
            </a:r>
            <a:r>
              <a:rPr lang="en-US" sz="1400" b="1" dirty="0">
                <a:latin typeface="Spectral"/>
              </a:rPr>
              <a:t>scale horizontally</a:t>
            </a:r>
            <a:r>
              <a:rPr lang="en-US" sz="1400" dirty="0">
                <a:latin typeface="Spectral"/>
              </a:rPr>
              <a:t> and accommodate the needs of </a:t>
            </a:r>
            <a:r>
              <a:rPr lang="en-US" sz="1400" b="1" dirty="0">
                <a:latin typeface="Spectral"/>
              </a:rPr>
              <a:t>large-scale applications.</a:t>
            </a:r>
            <a:endParaRPr lang="en-US" sz="1400" dirty="0">
              <a:latin typeface="Spectral"/>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00863"/>
            <a:ext cx="10657436" cy="913126"/>
          </a:xfrm>
        </p:spPr>
        <p:txBody>
          <a:bodyPr/>
          <a:lstStyle/>
          <a:p>
            <a:r>
              <a:rPr lang="en-US" dirty="0"/>
              <a:t>What </a:t>
            </a:r>
            <a:r>
              <a:rPr lang="en-IN" dirty="0"/>
              <a:t>is a Distributed Caching ?</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23830C7-56A9-F5B8-745E-4EB9237FF85D}"/>
              </a:ext>
            </a:extLst>
          </p:cNvPr>
          <p:cNvPicPr>
            <a:picLocks noChangeAspect="1"/>
          </p:cNvPicPr>
          <p:nvPr/>
        </p:nvPicPr>
        <p:blipFill>
          <a:blip r:embed="rId2"/>
          <a:stretch>
            <a:fillRect/>
          </a:stretch>
        </p:blipFill>
        <p:spPr>
          <a:xfrm>
            <a:off x="6453709" y="1028245"/>
            <a:ext cx="5372237" cy="5372237"/>
          </a:xfrm>
          <a:prstGeom prst="rect">
            <a:avLst/>
          </a:prstGeom>
        </p:spPr>
      </p:pic>
      <p:pic>
        <p:nvPicPr>
          <p:cNvPr id="8" name="Picture 7">
            <a:extLst>
              <a:ext uri="{FF2B5EF4-FFF2-40B4-BE49-F238E27FC236}">
                <a16:creationId xmlns:a16="http://schemas.microsoft.com/office/drawing/2014/main" id="{0C931B26-ACEE-11D2-F218-378530FF9CAF}"/>
              </a:ext>
            </a:extLst>
          </p:cNvPr>
          <p:cNvPicPr>
            <a:picLocks noChangeAspect="1"/>
          </p:cNvPicPr>
          <p:nvPr/>
        </p:nvPicPr>
        <p:blipFill>
          <a:blip r:embed="rId3"/>
          <a:stretch>
            <a:fillRect/>
          </a:stretch>
        </p:blipFill>
        <p:spPr>
          <a:xfrm>
            <a:off x="1679519" y="2905550"/>
            <a:ext cx="2496523" cy="2276050"/>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FCFD0A-FFB6-2CB9-10EF-2F748752766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009F4B6-E5FD-B93B-35B0-17592D29B09E}"/>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AC62B240-5413-2F51-CBFA-D2F53DCC1B0C}"/>
              </a:ext>
            </a:extLst>
          </p:cNvPr>
          <p:cNvSpPr>
            <a:spLocks noGrp="1"/>
          </p:cNvSpPr>
          <p:nvPr>
            <p:ph type="body" sz="quarter" idx="28"/>
          </p:nvPr>
        </p:nvSpPr>
        <p:spPr>
          <a:xfrm>
            <a:off x="536733" y="1371600"/>
            <a:ext cx="5478741" cy="5123324"/>
          </a:xfrm>
        </p:spPr>
        <p:txBody>
          <a:bodyPr/>
          <a:lstStyle/>
          <a:p>
            <a:pPr marL="285750" indent="-285750">
              <a:buFont typeface="Wingdings" panose="05000000000000000000" pitchFamily="2" charset="2"/>
              <a:buChar char="q"/>
            </a:pPr>
            <a:r>
              <a:rPr lang="en-IN" sz="1800" b="1" dirty="0">
                <a:latin typeface="Spectral"/>
              </a:rPr>
              <a:t>Scalability</a:t>
            </a:r>
          </a:p>
          <a:p>
            <a:endParaRPr lang="en-IN" sz="100" b="1" dirty="0">
              <a:latin typeface="Spectral"/>
            </a:endParaRPr>
          </a:p>
          <a:p>
            <a:r>
              <a:rPr lang="en-US" sz="1400" dirty="0">
                <a:latin typeface="Spectral"/>
              </a:rPr>
              <a:t>Distributed caching allows applications to </a:t>
            </a:r>
            <a:r>
              <a:rPr lang="en-US" sz="1400" b="1" dirty="0">
                <a:latin typeface="Spectral"/>
              </a:rPr>
              <a:t>scale horizontally</a:t>
            </a:r>
            <a:r>
              <a:rPr lang="en-US" sz="1400" dirty="0">
                <a:latin typeface="Spectral"/>
              </a:rPr>
              <a:t> by adding more cache nodes.</a:t>
            </a:r>
          </a:p>
          <a:p>
            <a:r>
              <a:rPr lang="en-US" sz="1400" dirty="0">
                <a:latin typeface="Spectral"/>
              </a:rPr>
              <a:t>This helps manage more traffic without a significant drop in performance.</a:t>
            </a:r>
          </a:p>
          <a:p>
            <a:endParaRPr lang="en-IN" b="1" dirty="0">
              <a:latin typeface="Spectral"/>
            </a:endParaRPr>
          </a:p>
          <a:p>
            <a:pPr marL="285750" indent="-285750">
              <a:buFont typeface="Wingdings" panose="05000000000000000000" pitchFamily="2" charset="2"/>
              <a:buChar char="q"/>
            </a:pPr>
            <a:r>
              <a:rPr lang="en-IN" sz="1800" b="1" dirty="0">
                <a:latin typeface="Spectral"/>
              </a:rPr>
              <a:t>Fault Tolerance</a:t>
            </a:r>
          </a:p>
          <a:p>
            <a:endParaRPr lang="en-IN" sz="100" b="1" dirty="0">
              <a:latin typeface="Spectral"/>
            </a:endParaRPr>
          </a:p>
          <a:p>
            <a:r>
              <a:rPr lang="en-US" sz="1400" dirty="0">
                <a:latin typeface="Spectral"/>
              </a:rPr>
              <a:t>Since data is spread across </a:t>
            </a:r>
            <a:r>
              <a:rPr lang="en-US" sz="1400" b="1" dirty="0">
                <a:latin typeface="Spectral"/>
              </a:rPr>
              <a:t>multiple nodes</a:t>
            </a:r>
            <a:r>
              <a:rPr lang="en-US" sz="1400" dirty="0">
                <a:latin typeface="Spectral"/>
              </a:rPr>
              <a:t>, the failure of a single node doesn’t result in the loss of the entire cache.</a:t>
            </a:r>
          </a:p>
          <a:p>
            <a:r>
              <a:rPr lang="en-US" sz="1400" dirty="0">
                <a:latin typeface="Spectral"/>
              </a:rPr>
              <a:t>Remaining nodes can continue to serve requests allowing the system to recover gracefully.</a:t>
            </a:r>
          </a:p>
          <a:p>
            <a:endParaRPr lang="en-US" dirty="0">
              <a:latin typeface="Spectral"/>
            </a:endParaRPr>
          </a:p>
          <a:p>
            <a:pPr marL="285750" indent="-285750">
              <a:buFont typeface="Wingdings" panose="05000000000000000000" pitchFamily="2" charset="2"/>
              <a:buChar char="q"/>
            </a:pPr>
            <a:r>
              <a:rPr lang="en-IN" sz="1800" b="1" dirty="0">
                <a:latin typeface="Spectral"/>
              </a:rPr>
              <a:t>Load Balancing</a:t>
            </a:r>
          </a:p>
          <a:p>
            <a:endParaRPr lang="en-IN" sz="100" b="1" dirty="0">
              <a:latin typeface="Spectral"/>
            </a:endParaRPr>
          </a:p>
          <a:p>
            <a:r>
              <a:rPr lang="en-US" sz="1400" dirty="0">
                <a:latin typeface="Spectral"/>
              </a:rPr>
              <a:t>By distributing the cache across several nodes, the load is spread </a:t>
            </a:r>
            <a:r>
              <a:rPr lang="en-US" sz="1400" b="1" dirty="0">
                <a:latin typeface="Spectral"/>
              </a:rPr>
              <a:t>evenly</a:t>
            </a:r>
            <a:r>
              <a:rPr lang="en-US" sz="1400" dirty="0">
                <a:latin typeface="Spectral"/>
              </a:rPr>
              <a:t>.</a:t>
            </a:r>
          </a:p>
          <a:p>
            <a:r>
              <a:rPr lang="en-US" sz="1400" dirty="0">
                <a:latin typeface="Spectral"/>
              </a:rPr>
              <a:t>This helps prevent any single node becoming a bottleneck.</a:t>
            </a:r>
          </a:p>
          <a:p>
            <a:endParaRPr lang="en-IN" b="1" dirty="0">
              <a:latin typeface="Spectral"/>
            </a:endParaRPr>
          </a:p>
        </p:txBody>
      </p:sp>
      <p:sp>
        <p:nvSpPr>
          <p:cNvPr id="5" name="Title 4">
            <a:extLst>
              <a:ext uri="{FF2B5EF4-FFF2-40B4-BE49-F238E27FC236}">
                <a16:creationId xmlns:a16="http://schemas.microsoft.com/office/drawing/2014/main" id="{6CD2C5BE-5BBC-ED2A-4566-A15C5CF200E8}"/>
              </a:ext>
            </a:extLst>
          </p:cNvPr>
          <p:cNvSpPr>
            <a:spLocks noGrp="1"/>
          </p:cNvSpPr>
          <p:nvPr>
            <p:ph type="title"/>
          </p:nvPr>
        </p:nvSpPr>
        <p:spPr>
          <a:xfrm>
            <a:off x="536732" y="251085"/>
            <a:ext cx="7765295" cy="913126"/>
          </a:xfrm>
        </p:spPr>
        <p:txBody>
          <a:bodyPr/>
          <a:lstStyle/>
          <a:p>
            <a:r>
              <a:rPr lang="en-IN" dirty="0"/>
              <a:t>Why Use Distributed Caching?</a:t>
            </a:r>
          </a:p>
        </p:txBody>
      </p:sp>
      <p:cxnSp>
        <p:nvCxnSpPr>
          <p:cNvPr id="4" name="Straight Connector 3">
            <a:extLst>
              <a:ext uri="{FF2B5EF4-FFF2-40B4-BE49-F238E27FC236}">
                <a16:creationId xmlns:a16="http://schemas.microsoft.com/office/drawing/2014/main" id="{6AB62F3E-7FD0-320E-F421-1391818714BB}"/>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3B37FD82-151E-E5D8-9160-60D7F199561A}"/>
              </a:ext>
              <a:ext uri="{C183D7F6-B498-43B3-948B-1728B52AA6E4}">
                <adec:decorative xmlns:adec="http://schemas.microsoft.com/office/drawing/2017/decorative" val="1"/>
              </a:ext>
            </a:extLst>
          </p:cNvPr>
          <p:cNvSpPr/>
          <p:nvPr/>
        </p:nvSpPr>
        <p:spPr>
          <a:xfrm>
            <a:off x="-1481871" y="269654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3" name="Picture 12">
            <a:extLst>
              <a:ext uri="{FF2B5EF4-FFF2-40B4-BE49-F238E27FC236}">
                <a16:creationId xmlns:a16="http://schemas.microsoft.com/office/drawing/2014/main" id="{6D45678B-66FE-06A0-BD14-D262D06D6617}"/>
              </a:ext>
            </a:extLst>
          </p:cNvPr>
          <p:cNvPicPr>
            <a:picLocks noChangeAspect="1"/>
          </p:cNvPicPr>
          <p:nvPr/>
        </p:nvPicPr>
        <p:blipFill>
          <a:blip r:embed="rId2"/>
          <a:stretch>
            <a:fillRect/>
          </a:stretch>
        </p:blipFill>
        <p:spPr>
          <a:xfrm>
            <a:off x="6137137" y="2566643"/>
            <a:ext cx="6034049" cy="3195981"/>
          </a:xfrm>
          <a:prstGeom prst="rect">
            <a:avLst/>
          </a:prstGeom>
        </p:spPr>
      </p:pic>
    </p:spTree>
    <p:extLst>
      <p:ext uri="{BB962C8B-B14F-4D97-AF65-F5344CB8AC3E}">
        <p14:creationId xmlns:p14="http://schemas.microsoft.com/office/powerpoint/2010/main" val="82893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3D2FED-3065-D30E-EB2F-3484CB394F7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5384C3E-9CCD-535D-8EBF-5140B749E61B}"/>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A772EFCA-14E5-6FA6-27E3-2D43754169D7}"/>
              </a:ext>
            </a:extLst>
          </p:cNvPr>
          <p:cNvSpPr>
            <a:spLocks noGrp="1"/>
          </p:cNvSpPr>
          <p:nvPr>
            <p:ph type="body" sz="quarter" idx="28"/>
          </p:nvPr>
        </p:nvSpPr>
        <p:spPr>
          <a:xfrm>
            <a:off x="536733" y="1164211"/>
            <a:ext cx="5478741" cy="5330713"/>
          </a:xfrm>
        </p:spPr>
        <p:txBody>
          <a:bodyPr/>
          <a:lstStyle/>
          <a:p>
            <a:r>
              <a:rPr lang="en-US" sz="1200" dirty="0">
                <a:latin typeface="Spectral"/>
              </a:rPr>
              <a:t>A distributed cache system typically consists of the following components:</a:t>
            </a:r>
          </a:p>
          <a:p>
            <a:endParaRPr lang="en-US" sz="1200" dirty="0">
              <a:latin typeface="Spectral"/>
            </a:endParaRPr>
          </a:p>
          <a:p>
            <a:pPr marL="285750" indent="-285750">
              <a:buFont typeface="Wingdings" panose="05000000000000000000" pitchFamily="2" charset="2"/>
              <a:buChar char="§"/>
            </a:pPr>
            <a:r>
              <a:rPr lang="en-US" sz="1200" b="1" dirty="0">
                <a:latin typeface="Spectral"/>
              </a:rPr>
              <a:t>Cache Nodes</a:t>
            </a:r>
            <a:r>
              <a:rPr lang="en-US" sz="1200" dirty="0">
                <a:latin typeface="Spectral"/>
              </a:rPr>
              <a:t>: These are the </a:t>
            </a:r>
            <a:r>
              <a:rPr lang="en-US" sz="1200" b="1" dirty="0">
                <a:latin typeface="Spectral"/>
              </a:rPr>
              <a:t>individual servers</a:t>
            </a:r>
            <a:r>
              <a:rPr lang="en-US" sz="1200" dirty="0">
                <a:latin typeface="Spectral"/>
              </a:rPr>
              <a:t> where the cache data is stored. Each node is a part of the overall cache cluster.</a:t>
            </a:r>
          </a:p>
          <a:p>
            <a:pPr marL="285750" indent="-285750">
              <a:buFont typeface="Wingdings" panose="05000000000000000000" pitchFamily="2" charset="2"/>
              <a:buChar char="§"/>
            </a:pPr>
            <a:r>
              <a:rPr lang="en-US" sz="1200" b="1" dirty="0">
                <a:latin typeface="Spectral"/>
              </a:rPr>
              <a:t>Client Library/Cache Client</a:t>
            </a:r>
            <a:r>
              <a:rPr lang="en-US" sz="1200" dirty="0">
                <a:latin typeface="Spectral"/>
              </a:rPr>
              <a:t>: Applications use a </a:t>
            </a:r>
            <a:r>
              <a:rPr lang="en-US" sz="1200" b="1" dirty="0">
                <a:latin typeface="Spectral"/>
              </a:rPr>
              <a:t>client library</a:t>
            </a:r>
            <a:r>
              <a:rPr lang="en-US" sz="1200" dirty="0">
                <a:latin typeface="Spectral"/>
              </a:rPr>
              <a:t> to talk to the distributed cache. This library handles the logic of connecting to cache nodes, distributing data, and retrieving cached data.</a:t>
            </a:r>
          </a:p>
          <a:p>
            <a:pPr marL="285750" indent="-285750">
              <a:buFont typeface="Wingdings" panose="05000000000000000000" pitchFamily="2" charset="2"/>
              <a:buChar char="§"/>
            </a:pPr>
            <a:r>
              <a:rPr lang="en-US" sz="1200" b="1" dirty="0">
                <a:latin typeface="Spectral"/>
              </a:rPr>
              <a:t>Consistent Hashing</a:t>
            </a:r>
            <a:r>
              <a:rPr lang="en-US" sz="1200" dirty="0">
                <a:latin typeface="Spectral"/>
              </a:rPr>
              <a:t>: This method spreads data </a:t>
            </a:r>
            <a:r>
              <a:rPr lang="en-US" sz="1200" b="1" dirty="0">
                <a:latin typeface="Spectral"/>
              </a:rPr>
              <a:t>evenly</a:t>
            </a:r>
            <a:r>
              <a:rPr lang="en-US" sz="1200" dirty="0">
                <a:latin typeface="Spectral"/>
              </a:rPr>
              <a:t> across cache nodes. It ensures that adding or removing nodes has minimal impact on the system.</a:t>
            </a:r>
          </a:p>
          <a:p>
            <a:pPr marL="285750" indent="-285750">
              <a:buFont typeface="Wingdings" panose="05000000000000000000" pitchFamily="2" charset="2"/>
              <a:buChar char="§"/>
            </a:pPr>
            <a:r>
              <a:rPr lang="en-US" sz="1200" b="1" dirty="0">
                <a:latin typeface="Spectral"/>
              </a:rPr>
              <a:t>Replication</a:t>
            </a:r>
            <a:r>
              <a:rPr lang="en-US" sz="1200" dirty="0">
                <a:latin typeface="Spectral"/>
              </a:rPr>
              <a:t>: To make the system more reliable, some distributed caches </a:t>
            </a:r>
            <a:r>
              <a:rPr lang="en-US" sz="1200" b="1" dirty="0">
                <a:latin typeface="Spectral"/>
              </a:rPr>
              <a:t>replicate data</a:t>
            </a:r>
            <a:r>
              <a:rPr lang="en-US" sz="1200" dirty="0">
                <a:latin typeface="Spectral"/>
              </a:rPr>
              <a:t> across multiple nodes. If one node goes down, the data is still available on another.</a:t>
            </a:r>
          </a:p>
          <a:p>
            <a:pPr marL="285750" indent="-285750">
              <a:buFont typeface="Wingdings" panose="05000000000000000000" pitchFamily="2" charset="2"/>
              <a:buChar char="§"/>
            </a:pPr>
            <a:r>
              <a:rPr lang="en-US" sz="1200" b="1" dirty="0">
                <a:latin typeface="Spectral"/>
              </a:rPr>
              <a:t>Sharding</a:t>
            </a:r>
            <a:r>
              <a:rPr lang="en-US" sz="1200" dirty="0">
                <a:latin typeface="Spectral"/>
              </a:rPr>
              <a:t>: Data is </a:t>
            </a:r>
            <a:r>
              <a:rPr lang="en-US" sz="1200" b="1" dirty="0">
                <a:latin typeface="Spectral"/>
              </a:rPr>
              <a:t>split</a:t>
            </a:r>
            <a:r>
              <a:rPr lang="en-US" sz="1200" dirty="0">
                <a:latin typeface="Spectral"/>
              </a:rPr>
              <a:t> into shards, and each shard is stored on a different cache node. It helps distribute the data </a:t>
            </a:r>
            <a:r>
              <a:rPr lang="en-US" sz="1200" b="1" dirty="0">
                <a:latin typeface="Spectral"/>
              </a:rPr>
              <a:t>evenly</a:t>
            </a:r>
            <a:r>
              <a:rPr lang="en-US" sz="1200" dirty="0">
                <a:latin typeface="Spectral"/>
              </a:rPr>
              <a:t> and allows the cache to scale horizontally.</a:t>
            </a:r>
          </a:p>
          <a:p>
            <a:pPr marL="285750" indent="-285750">
              <a:buFont typeface="Wingdings" panose="05000000000000000000" pitchFamily="2" charset="2"/>
              <a:buChar char="§"/>
            </a:pPr>
            <a:r>
              <a:rPr lang="en-US" sz="1200" b="1" dirty="0">
                <a:latin typeface="Spectral"/>
              </a:rPr>
              <a:t>Eviction Policies</a:t>
            </a:r>
            <a:r>
              <a:rPr lang="en-US" sz="1200" dirty="0">
                <a:latin typeface="Spectral"/>
              </a:rPr>
              <a:t>: Caches implement eviction policies like </a:t>
            </a:r>
            <a:r>
              <a:rPr lang="en-US" sz="1200" b="1" dirty="0">
                <a:latin typeface="Spectral"/>
              </a:rPr>
              <a:t>LRU</a:t>
            </a:r>
            <a:r>
              <a:rPr lang="en-US" sz="1200" dirty="0">
                <a:latin typeface="Spectral"/>
              </a:rPr>
              <a:t> (Least Recently Used), </a:t>
            </a:r>
            <a:r>
              <a:rPr lang="en-US" sz="1200" b="1" dirty="0">
                <a:latin typeface="Spectral"/>
              </a:rPr>
              <a:t>LFU</a:t>
            </a:r>
            <a:r>
              <a:rPr lang="en-US" sz="1200" dirty="0">
                <a:latin typeface="Spectral"/>
              </a:rPr>
              <a:t> (Least Frequently Used), or </a:t>
            </a:r>
            <a:r>
              <a:rPr lang="en-US" sz="1200" b="1" dirty="0">
                <a:latin typeface="Spectral"/>
              </a:rPr>
              <a:t>TTL</a:t>
            </a:r>
            <a:r>
              <a:rPr lang="en-US" sz="1200" dirty="0">
                <a:latin typeface="Spectral"/>
              </a:rPr>
              <a:t> (Time to Live) to get rid of old or less-used data and make space for new data.</a:t>
            </a:r>
          </a:p>
          <a:p>
            <a:pPr marL="285750" indent="-285750">
              <a:buFont typeface="Wingdings" panose="05000000000000000000" pitchFamily="2" charset="2"/>
              <a:buChar char="§"/>
            </a:pPr>
            <a:endParaRPr lang="en-US" sz="1200" dirty="0">
              <a:latin typeface="Spectral"/>
            </a:endParaRPr>
          </a:p>
          <a:p>
            <a:r>
              <a:rPr lang="en-US" sz="1200" b="1" dirty="0">
                <a:latin typeface="Spectral"/>
              </a:rPr>
              <a:t>Coordination and Synchronization</a:t>
            </a:r>
            <a:r>
              <a:rPr lang="en-US" sz="1200" dirty="0">
                <a:latin typeface="Spectral"/>
              </a:rPr>
              <a:t>: Coordination mechanisms like </a:t>
            </a:r>
            <a:r>
              <a:rPr lang="en-US" sz="1200" b="1" dirty="0">
                <a:latin typeface="Spectral"/>
              </a:rPr>
              <a:t>distributed locks</a:t>
            </a:r>
            <a:r>
              <a:rPr lang="en-US" sz="1200" dirty="0">
                <a:latin typeface="Spectral"/>
              </a:rPr>
              <a:t> or </a:t>
            </a:r>
            <a:r>
              <a:rPr lang="en-US" sz="1200" b="1" dirty="0">
                <a:latin typeface="Spectral"/>
              </a:rPr>
              <a:t>consensus protocols</a:t>
            </a:r>
            <a:r>
              <a:rPr lang="en-US" sz="1200" dirty="0">
                <a:latin typeface="Spectral"/>
              </a:rPr>
              <a:t> ensure that cache nodes remain synchronized, especially when multiple nodes try to change the same data at the same time.</a:t>
            </a:r>
          </a:p>
        </p:txBody>
      </p:sp>
      <p:sp>
        <p:nvSpPr>
          <p:cNvPr id="5" name="Title 4">
            <a:extLst>
              <a:ext uri="{FF2B5EF4-FFF2-40B4-BE49-F238E27FC236}">
                <a16:creationId xmlns:a16="http://schemas.microsoft.com/office/drawing/2014/main" id="{4BE34512-FF9E-D267-7BE1-1BC530CFDAEF}"/>
              </a:ext>
            </a:extLst>
          </p:cNvPr>
          <p:cNvSpPr>
            <a:spLocks noGrp="1"/>
          </p:cNvSpPr>
          <p:nvPr>
            <p:ph type="title"/>
          </p:nvPr>
        </p:nvSpPr>
        <p:spPr>
          <a:xfrm>
            <a:off x="536732" y="251085"/>
            <a:ext cx="8688749" cy="913126"/>
          </a:xfrm>
        </p:spPr>
        <p:txBody>
          <a:bodyPr/>
          <a:lstStyle/>
          <a:p>
            <a:r>
              <a:rPr lang="en-IN" dirty="0"/>
              <a:t>Components of Distributed Caching</a:t>
            </a:r>
          </a:p>
        </p:txBody>
      </p:sp>
      <p:cxnSp>
        <p:nvCxnSpPr>
          <p:cNvPr id="4" name="Straight Connector 3">
            <a:extLst>
              <a:ext uri="{FF2B5EF4-FFF2-40B4-BE49-F238E27FC236}">
                <a16:creationId xmlns:a16="http://schemas.microsoft.com/office/drawing/2014/main" id="{F533D9EB-4BBA-10B0-68ED-C2B30BC24328}"/>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F774A6DF-6DD9-BAD9-68E7-E8002E178633}"/>
              </a:ext>
              <a:ext uri="{C183D7F6-B498-43B3-948B-1728B52AA6E4}">
                <adec:decorative xmlns:adec="http://schemas.microsoft.com/office/drawing/2017/decorative" val="1"/>
              </a:ext>
            </a:extLst>
          </p:cNvPr>
          <p:cNvSpPr/>
          <p:nvPr/>
        </p:nvSpPr>
        <p:spPr>
          <a:xfrm>
            <a:off x="11243529" y="-378158"/>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59581567-C5E6-51BC-AE2E-D6A9A032FF67}"/>
              </a:ext>
            </a:extLst>
          </p:cNvPr>
          <p:cNvPicPr>
            <a:picLocks noChangeAspect="1"/>
          </p:cNvPicPr>
          <p:nvPr/>
        </p:nvPicPr>
        <p:blipFill>
          <a:blip r:embed="rId2"/>
          <a:srcRect t="1311" r="1890"/>
          <a:stretch>
            <a:fillRect/>
          </a:stretch>
        </p:blipFill>
        <p:spPr>
          <a:xfrm>
            <a:off x="6320358" y="1084725"/>
            <a:ext cx="5378468" cy="5410199"/>
          </a:xfrm>
          <a:prstGeom prst="rect">
            <a:avLst/>
          </a:prstGeom>
        </p:spPr>
      </p:pic>
    </p:spTree>
    <p:extLst>
      <p:ext uri="{BB962C8B-B14F-4D97-AF65-F5344CB8AC3E}">
        <p14:creationId xmlns:p14="http://schemas.microsoft.com/office/powerpoint/2010/main" val="6527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BA0DB4-EC2A-DD38-4F7F-8071BBE824C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B0B0806-8211-AAFA-2567-FFA981E7C7BC}"/>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6827868B-BF2F-D700-6C8A-72C2140905C5}"/>
              </a:ext>
            </a:extLst>
          </p:cNvPr>
          <p:cNvSpPr>
            <a:spLocks noGrp="1"/>
          </p:cNvSpPr>
          <p:nvPr>
            <p:ph type="body" sz="quarter" idx="28"/>
          </p:nvPr>
        </p:nvSpPr>
        <p:spPr>
          <a:xfrm>
            <a:off x="536732" y="2054006"/>
            <a:ext cx="5855013" cy="4346476"/>
          </a:xfrm>
        </p:spPr>
        <p:txBody>
          <a:bodyPr/>
          <a:lstStyle/>
          <a:p>
            <a:pPr marL="285750" indent="-285750">
              <a:buFont typeface="Wingdings" panose="05000000000000000000" pitchFamily="2" charset="2"/>
              <a:buChar char="q"/>
            </a:pPr>
            <a:r>
              <a:rPr lang="en-IN" sz="1800" b="1" dirty="0">
                <a:latin typeface="Spectral"/>
              </a:rPr>
              <a:t>Dedicated Cache Servers</a:t>
            </a:r>
          </a:p>
          <a:p>
            <a:endParaRPr lang="en-IN" sz="100" b="1" dirty="0">
              <a:latin typeface="Spectral"/>
            </a:endParaRPr>
          </a:p>
          <a:p>
            <a:r>
              <a:rPr lang="en-US" sz="1400" b="1" dirty="0">
                <a:latin typeface="Spectral"/>
              </a:rPr>
              <a:t>Dedicated cache servers</a:t>
            </a:r>
            <a:r>
              <a:rPr lang="en-US" sz="1400" dirty="0">
                <a:latin typeface="Spectral"/>
              </a:rPr>
              <a:t> are standalone machines or virtual instances used only for caching.</a:t>
            </a:r>
          </a:p>
          <a:p>
            <a:r>
              <a:rPr lang="en-US" sz="1400" dirty="0">
                <a:latin typeface="Spectral"/>
              </a:rPr>
              <a:t>They are separate from the application servers and are </a:t>
            </a:r>
            <a:r>
              <a:rPr lang="en-US" sz="1400" b="1" dirty="0">
                <a:latin typeface="Spectral"/>
              </a:rPr>
              <a:t>optimized for caching.</a:t>
            </a:r>
            <a:endParaRPr lang="en-US" sz="1400" dirty="0">
              <a:latin typeface="Spectral"/>
            </a:endParaRPr>
          </a:p>
          <a:p>
            <a:r>
              <a:rPr lang="en-US" sz="1400" b="1" dirty="0">
                <a:latin typeface="Spectral"/>
              </a:rPr>
              <a:t>Advantages:</a:t>
            </a:r>
            <a:endParaRPr lang="en-US" sz="1400" dirty="0">
              <a:latin typeface="Spectral"/>
            </a:endParaRPr>
          </a:p>
          <a:p>
            <a:pPr marL="285750" indent="-285750">
              <a:buFont typeface="Wingdings" panose="05000000000000000000" pitchFamily="2" charset="2"/>
              <a:buChar char="§"/>
            </a:pPr>
            <a:r>
              <a:rPr lang="en-US" sz="1400" b="1" dirty="0">
                <a:latin typeface="Spectral"/>
              </a:rPr>
              <a:t>Scalability: </a:t>
            </a:r>
            <a:r>
              <a:rPr lang="en-US" sz="1400" dirty="0">
                <a:latin typeface="Spectral"/>
              </a:rPr>
              <a:t>They can be scaled independently of the application servers. You can add more cache nodes without impacting the application layer.</a:t>
            </a:r>
          </a:p>
          <a:p>
            <a:pPr marL="285750" indent="-285750">
              <a:buFont typeface="Wingdings" panose="05000000000000000000" pitchFamily="2" charset="2"/>
              <a:buChar char="§"/>
            </a:pPr>
            <a:r>
              <a:rPr lang="en-US" sz="1400" b="1" dirty="0">
                <a:latin typeface="Spectral"/>
              </a:rPr>
              <a:t>Resource Isolation: </a:t>
            </a:r>
            <a:r>
              <a:rPr lang="en-US" sz="1400" dirty="0">
                <a:latin typeface="Spectral"/>
              </a:rPr>
              <a:t>Keeping cache on separate servers means it won't slow down your main servers.</a:t>
            </a:r>
          </a:p>
          <a:p>
            <a:r>
              <a:rPr lang="en-US" sz="1400" b="1" dirty="0">
                <a:latin typeface="Spectral"/>
              </a:rPr>
              <a:t>Disadvantages:</a:t>
            </a:r>
            <a:endParaRPr lang="en-US" sz="1400" dirty="0">
              <a:latin typeface="Spectral"/>
            </a:endParaRPr>
          </a:p>
          <a:p>
            <a:pPr marL="285750" indent="-285750">
              <a:buFont typeface="Wingdings" panose="05000000000000000000" pitchFamily="2" charset="2"/>
              <a:buChar char="§"/>
            </a:pPr>
            <a:r>
              <a:rPr lang="en-US" sz="1400" b="1" dirty="0">
                <a:latin typeface="Spectral"/>
              </a:rPr>
              <a:t>Cost: </a:t>
            </a:r>
            <a:r>
              <a:rPr lang="en-US" sz="1400" dirty="0">
                <a:latin typeface="Spectral"/>
              </a:rPr>
              <a:t>Running dedicated cache servers can be pricey, especially if you need many such nodes.</a:t>
            </a:r>
          </a:p>
          <a:p>
            <a:pPr marL="285750" indent="-285750">
              <a:buFont typeface="Wingdings" panose="05000000000000000000" pitchFamily="2" charset="2"/>
              <a:buChar char="§"/>
            </a:pPr>
            <a:r>
              <a:rPr lang="en-US" sz="1400" b="1" dirty="0">
                <a:latin typeface="Spectral"/>
              </a:rPr>
              <a:t>Network Latency</a:t>
            </a:r>
            <a:r>
              <a:rPr lang="en-US" sz="1400" dirty="0">
                <a:latin typeface="Spectral"/>
              </a:rPr>
              <a:t>: Since they are separate from the application servers, it might take </a:t>
            </a:r>
            <a:r>
              <a:rPr lang="en-US" sz="1400" b="1" dirty="0">
                <a:latin typeface="Spectral"/>
              </a:rPr>
              <a:t>longer</a:t>
            </a:r>
            <a:r>
              <a:rPr lang="en-US" sz="1400" dirty="0">
                <a:latin typeface="Spectral"/>
              </a:rPr>
              <a:t> to fetch data from the cache.</a:t>
            </a:r>
          </a:p>
        </p:txBody>
      </p:sp>
      <p:sp>
        <p:nvSpPr>
          <p:cNvPr id="5" name="Title 4">
            <a:extLst>
              <a:ext uri="{FF2B5EF4-FFF2-40B4-BE49-F238E27FC236}">
                <a16:creationId xmlns:a16="http://schemas.microsoft.com/office/drawing/2014/main" id="{7466593B-38C4-EDDB-CE75-C07FCB836ED6}"/>
              </a:ext>
            </a:extLst>
          </p:cNvPr>
          <p:cNvSpPr>
            <a:spLocks noGrp="1"/>
          </p:cNvSpPr>
          <p:nvPr>
            <p:ph type="title"/>
          </p:nvPr>
        </p:nvSpPr>
        <p:spPr>
          <a:xfrm>
            <a:off x="536733" y="100863"/>
            <a:ext cx="11436192" cy="913126"/>
          </a:xfrm>
        </p:spPr>
        <p:txBody>
          <a:bodyPr/>
          <a:lstStyle/>
          <a:p>
            <a:r>
              <a:rPr lang="en-US" dirty="0"/>
              <a:t>Dedicated Cache Servers vs. Co-located Cache</a:t>
            </a:r>
          </a:p>
        </p:txBody>
      </p:sp>
      <p:sp>
        <p:nvSpPr>
          <p:cNvPr id="6" name="Freeform: Shape 5">
            <a:extLst>
              <a:ext uri="{FF2B5EF4-FFF2-40B4-BE49-F238E27FC236}">
                <a16:creationId xmlns:a16="http://schemas.microsoft.com/office/drawing/2014/main" id="{0A93C81F-A368-E387-26B4-DABDA1765EAC}"/>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9003214A-9207-AF0D-42B7-48EADA613D22}"/>
              </a:ext>
            </a:extLst>
          </p:cNvPr>
          <p:cNvCxnSpPr>
            <a:cxnSpLocks/>
          </p:cNvCxnSpPr>
          <p:nvPr/>
        </p:nvCxnSpPr>
        <p:spPr>
          <a:xfrm>
            <a:off x="6391745" y="2054006"/>
            <a:ext cx="1" cy="434647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9">
            <a:extLst>
              <a:ext uri="{FF2B5EF4-FFF2-40B4-BE49-F238E27FC236}">
                <a16:creationId xmlns:a16="http://schemas.microsoft.com/office/drawing/2014/main" id="{DC057828-86AE-0243-D7FD-93E63F37A7CB}"/>
              </a:ext>
            </a:extLst>
          </p:cNvPr>
          <p:cNvSpPr txBox="1">
            <a:spLocks/>
          </p:cNvSpPr>
          <p:nvPr/>
        </p:nvSpPr>
        <p:spPr>
          <a:xfrm>
            <a:off x="536732" y="1067395"/>
            <a:ext cx="11188542" cy="79557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latin typeface="Spectral"/>
              </a:rPr>
              <a:t>When designing a caching strategy for a distributed system, one of the critical decisions you need to make is </a:t>
            </a:r>
            <a:r>
              <a:rPr lang="en-US" sz="1400" b="1" dirty="0">
                <a:latin typeface="Spectral"/>
              </a:rPr>
              <a:t>where to host the cache.</a:t>
            </a:r>
            <a:endParaRPr lang="en-US" sz="1400" dirty="0">
              <a:latin typeface="Spectral"/>
            </a:endParaRPr>
          </a:p>
          <a:p>
            <a:r>
              <a:rPr lang="en-US" sz="1400" dirty="0">
                <a:latin typeface="Spectral"/>
              </a:rPr>
              <a:t>The two primary options are using </a:t>
            </a:r>
            <a:r>
              <a:rPr lang="en-US" sz="1400" b="1" dirty="0">
                <a:latin typeface="Spectral"/>
              </a:rPr>
              <a:t>dedicated cache servers</a:t>
            </a:r>
            <a:r>
              <a:rPr lang="en-US" sz="1400" dirty="0">
                <a:latin typeface="Spectral"/>
              </a:rPr>
              <a:t> or </a:t>
            </a:r>
            <a:r>
              <a:rPr lang="en-US" sz="1400" b="1" dirty="0">
                <a:latin typeface="Spectral"/>
              </a:rPr>
              <a:t>co-locating the cache</a:t>
            </a:r>
            <a:r>
              <a:rPr lang="en-US" sz="1400" dirty="0">
                <a:latin typeface="Spectral"/>
              </a:rPr>
              <a:t> with application servers.</a:t>
            </a:r>
          </a:p>
          <a:p>
            <a:endParaRPr lang="en-US" sz="1400" dirty="0">
              <a:latin typeface="Spectral"/>
            </a:endParaRPr>
          </a:p>
        </p:txBody>
      </p:sp>
      <p:pic>
        <p:nvPicPr>
          <p:cNvPr id="9" name="Picture 8">
            <a:extLst>
              <a:ext uri="{FF2B5EF4-FFF2-40B4-BE49-F238E27FC236}">
                <a16:creationId xmlns:a16="http://schemas.microsoft.com/office/drawing/2014/main" id="{E46A0FC2-BD96-7287-AC9E-6C535434BEF7}"/>
              </a:ext>
            </a:extLst>
          </p:cNvPr>
          <p:cNvPicPr>
            <a:picLocks noChangeAspect="1"/>
          </p:cNvPicPr>
          <p:nvPr/>
        </p:nvPicPr>
        <p:blipFill>
          <a:blip r:embed="rId2"/>
          <a:stretch>
            <a:fillRect/>
          </a:stretch>
        </p:blipFill>
        <p:spPr>
          <a:xfrm>
            <a:off x="6473433" y="2725244"/>
            <a:ext cx="5630934" cy="2799255"/>
          </a:xfrm>
          <a:prstGeom prst="rect">
            <a:avLst/>
          </a:prstGeom>
        </p:spPr>
      </p:pic>
    </p:spTree>
    <p:extLst>
      <p:ext uri="{BB962C8B-B14F-4D97-AF65-F5344CB8AC3E}">
        <p14:creationId xmlns:p14="http://schemas.microsoft.com/office/powerpoint/2010/main" val="371929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8E5923-DFEE-E24A-67AB-A00CD779567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B118B5E-2630-58B6-2B08-69F447B75A39}"/>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FDCB6ABC-9719-E5FD-F760-2F284994EA74}"/>
              </a:ext>
            </a:extLst>
          </p:cNvPr>
          <p:cNvSpPr>
            <a:spLocks noGrp="1"/>
          </p:cNvSpPr>
          <p:nvPr>
            <p:ph type="body" sz="quarter" idx="28"/>
          </p:nvPr>
        </p:nvSpPr>
        <p:spPr>
          <a:xfrm>
            <a:off x="612697" y="1013989"/>
            <a:ext cx="5855013" cy="5332486"/>
          </a:xfrm>
        </p:spPr>
        <p:txBody>
          <a:bodyPr/>
          <a:lstStyle/>
          <a:p>
            <a:pPr marL="285750" indent="-285750">
              <a:buFont typeface="Wingdings" panose="05000000000000000000" pitchFamily="2" charset="2"/>
              <a:buChar char="q"/>
            </a:pPr>
            <a:r>
              <a:rPr lang="en-IN" sz="1800" b="1" dirty="0">
                <a:latin typeface="Spectral"/>
              </a:rPr>
              <a:t>Co-located Cache</a:t>
            </a:r>
          </a:p>
          <a:p>
            <a:endParaRPr lang="en-IN" sz="100" b="1" dirty="0">
              <a:latin typeface="Spectral"/>
            </a:endParaRPr>
          </a:p>
          <a:p>
            <a:r>
              <a:rPr lang="en-US" sz="1200" b="1" dirty="0">
                <a:latin typeface="Spectral"/>
              </a:rPr>
              <a:t>Co-located cache</a:t>
            </a:r>
            <a:r>
              <a:rPr lang="en-US" sz="1200" dirty="0">
                <a:latin typeface="Spectral"/>
              </a:rPr>
              <a:t> means running the cache and the application on the same server.</a:t>
            </a:r>
          </a:p>
          <a:p>
            <a:r>
              <a:rPr lang="en-US" sz="1200" dirty="0">
                <a:latin typeface="Spectral"/>
              </a:rPr>
              <a:t>In this setup, the application and the cache share the </a:t>
            </a:r>
            <a:r>
              <a:rPr lang="en-US" sz="1200" b="1" dirty="0">
                <a:latin typeface="Spectral"/>
              </a:rPr>
              <a:t>same hardware resources</a:t>
            </a:r>
            <a:r>
              <a:rPr lang="en-US" sz="1200" dirty="0">
                <a:latin typeface="Spectral"/>
              </a:rPr>
              <a:t>, such as CPU, memory, and network interfaces.</a:t>
            </a:r>
          </a:p>
          <a:p>
            <a:r>
              <a:rPr lang="en-US" sz="1400" b="1" dirty="0">
                <a:latin typeface="Spectral"/>
              </a:rPr>
              <a:t>Advantages:</a:t>
            </a:r>
            <a:endParaRPr lang="en-US" sz="1400" dirty="0">
              <a:latin typeface="Spectral"/>
            </a:endParaRPr>
          </a:p>
          <a:p>
            <a:pPr marL="285750" indent="-285750">
              <a:buFont typeface="Wingdings" panose="05000000000000000000" pitchFamily="2" charset="2"/>
              <a:buChar char="§"/>
            </a:pPr>
            <a:r>
              <a:rPr lang="en-US" sz="1200" b="1" dirty="0">
                <a:latin typeface="Spectral"/>
              </a:rPr>
              <a:t>Low Latency</a:t>
            </a:r>
            <a:r>
              <a:rPr lang="en-US" sz="1200" dirty="0">
                <a:latin typeface="Spectral"/>
              </a:rPr>
              <a:t>: Since both the cache and the application are on the same server, accessing the cache is very </a:t>
            </a:r>
            <a:r>
              <a:rPr lang="en-US" sz="1200" b="1" dirty="0">
                <a:latin typeface="Spectral"/>
              </a:rPr>
              <a:t>quick</a:t>
            </a:r>
            <a:r>
              <a:rPr lang="en-US" sz="1200" dirty="0">
                <a:latin typeface="Spectral"/>
              </a:rPr>
              <a:t>. This is ideal for applications where every millisecond counts, like real-time gaming or high-frequency trading platforms.</a:t>
            </a:r>
          </a:p>
          <a:p>
            <a:pPr marL="285750" indent="-285750">
              <a:buFont typeface="Wingdings" panose="05000000000000000000" pitchFamily="2" charset="2"/>
              <a:buChar char="§"/>
            </a:pPr>
            <a:r>
              <a:rPr lang="en-US" sz="1200" b="1" dirty="0">
                <a:latin typeface="Spectral"/>
              </a:rPr>
              <a:t>Cost Efficiency</a:t>
            </a:r>
            <a:r>
              <a:rPr lang="en-US" sz="1200" dirty="0">
                <a:latin typeface="Spectral"/>
              </a:rPr>
              <a:t>: Co-locating the cache with the application can be more </a:t>
            </a:r>
            <a:r>
              <a:rPr lang="en-US" sz="1200" b="1" dirty="0">
                <a:latin typeface="Spectral"/>
              </a:rPr>
              <a:t>cost-effective</a:t>
            </a:r>
            <a:r>
              <a:rPr lang="en-US" sz="1200" dirty="0">
                <a:latin typeface="Spectral"/>
              </a:rPr>
              <a:t>, especially for small to medium-sized applications.</a:t>
            </a:r>
          </a:p>
          <a:p>
            <a:r>
              <a:rPr lang="en-US" sz="1400" b="1" dirty="0">
                <a:latin typeface="Spectral"/>
              </a:rPr>
              <a:t>Disadvantages:</a:t>
            </a:r>
            <a:endParaRPr lang="en-US" sz="1400" dirty="0">
              <a:latin typeface="Spectral"/>
            </a:endParaRPr>
          </a:p>
          <a:p>
            <a:pPr marL="285750" indent="-285750">
              <a:buFont typeface="Wingdings" panose="05000000000000000000" pitchFamily="2" charset="2"/>
              <a:buChar char="§"/>
            </a:pPr>
            <a:r>
              <a:rPr lang="en-US" sz="1200" b="1" dirty="0">
                <a:latin typeface="Spectral"/>
              </a:rPr>
              <a:t>Resource Contention</a:t>
            </a:r>
            <a:r>
              <a:rPr lang="en-US" sz="1200" dirty="0">
                <a:latin typeface="Spectral"/>
              </a:rPr>
              <a:t>: The cache and the application use the same server resources like CPU memory, and I/O. This can slow things down under high load, if both demand significant resources.</a:t>
            </a:r>
          </a:p>
          <a:p>
            <a:pPr marL="285750" indent="-285750">
              <a:buFont typeface="Wingdings" panose="05000000000000000000" pitchFamily="2" charset="2"/>
              <a:buChar char="§"/>
            </a:pPr>
            <a:r>
              <a:rPr lang="en-US" sz="1200" b="1" dirty="0">
                <a:latin typeface="Spectral"/>
              </a:rPr>
              <a:t>Limited Scalability: </a:t>
            </a:r>
            <a:r>
              <a:rPr lang="en-US" sz="1200" dirty="0">
                <a:latin typeface="Spectral"/>
              </a:rPr>
              <a:t>Co-located caching is less scalable compared to dedicated cache servers. Scaling the cache might require upgrading the entire server.</a:t>
            </a:r>
          </a:p>
          <a:p>
            <a:pPr marL="285750" indent="-285750">
              <a:buFont typeface="Wingdings" panose="05000000000000000000" pitchFamily="2" charset="2"/>
              <a:buChar char="§"/>
            </a:pPr>
            <a:r>
              <a:rPr lang="en-US" sz="1200" b="1" dirty="0">
                <a:latin typeface="Spectral"/>
              </a:rPr>
              <a:t>Complex Cache Invalidation</a:t>
            </a:r>
            <a:r>
              <a:rPr lang="en-US" sz="1200" dirty="0">
                <a:latin typeface="Spectral"/>
              </a:rPr>
              <a:t>: When using co-located caches in a distributed environment, keeping the cache up-to-date and getting rid of old data can become tricky.</a:t>
            </a:r>
          </a:p>
        </p:txBody>
      </p:sp>
      <p:sp>
        <p:nvSpPr>
          <p:cNvPr id="5" name="Title 4">
            <a:extLst>
              <a:ext uri="{FF2B5EF4-FFF2-40B4-BE49-F238E27FC236}">
                <a16:creationId xmlns:a16="http://schemas.microsoft.com/office/drawing/2014/main" id="{DCCE35A1-CD30-DEB4-EB9D-6B2762C13FE1}"/>
              </a:ext>
            </a:extLst>
          </p:cNvPr>
          <p:cNvSpPr>
            <a:spLocks noGrp="1"/>
          </p:cNvSpPr>
          <p:nvPr>
            <p:ph type="title"/>
          </p:nvPr>
        </p:nvSpPr>
        <p:spPr>
          <a:xfrm>
            <a:off x="536733" y="100863"/>
            <a:ext cx="11436192" cy="913126"/>
          </a:xfrm>
        </p:spPr>
        <p:txBody>
          <a:bodyPr/>
          <a:lstStyle/>
          <a:p>
            <a:r>
              <a:rPr lang="en-US" dirty="0"/>
              <a:t>Dedicated Cache Servers vs. Co-located Cache</a:t>
            </a:r>
          </a:p>
        </p:txBody>
      </p:sp>
      <p:sp>
        <p:nvSpPr>
          <p:cNvPr id="6" name="Freeform: Shape 5">
            <a:extLst>
              <a:ext uri="{FF2B5EF4-FFF2-40B4-BE49-F238E27FC236}">
                <a16:creationId xmlns:a16="http://schemas.microsoft.com/office/drawing/2014/main" id="{973F1C68-2D84-667D-E50A-7AD9B1940442}"/>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9CC33CE0-F987-82FF-D357-17E5E159E4D1}"/>
              </a:ext>
            </a:extLst>
          </p:cNvPr>
          <p:cNvCxnSpPr>
            <a:cxnSpLocks/>
          </p:cNvCxnSpPr>
          <p:nvPr/>
        </p:nvCxnSpPr>
        <p:spPr>
          <a:xfrm>
            <a:off x="6372695" y="1682531"/>
            <a:ext cx="0" cy="42195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9">
            <a:extLst>
              <a:ext uri="{FF2B5EF4-FFF2-40B4-BE49-F238E27FC236}">
                <a16:creationId xmlns:a16="http://schemas.microsoft.com/office/drawing/2014/main" id="{D7D8EB2A-D378-3344-CD8B-1825F87E517D}"/>
              </a:ext>
            </a:extLst>
          </p:cNvPr>
          <p:cNvSpPr txBox="1">
            <a:spLocks/>
          </p:cNvSpPr>
          <p:nvPr/>
        </p:nvSpPr>
        <p:spPr>
          <a:xfrm>
            <a:off x="458144" y="6272681"/>
            <a:ext cx="11194618" cy="43891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If you need your system to handle a lot of users, keep resources separate, and have the budget for it, using dedicated cache servers is likely the better option. But if your app is smaller, you want to save money, or need it to be super fast, putting the cache and app on the same server can work well.</a:t>
            </a:r>
          </a:p>
        </p:txBody>
      </p:sp>
      <p:pic>
        <p:nvPicPr>
          <p:cNvPr id="9" name="Picture 8">
            <a:extLst>
              <a:ext uri="{FF2B5EF4-FFF2-40B4-BE49-F238E27FC236}">
                <a16:creationId xmlns:a16="http://schemas.microsoft.com/office/drawing/2014/main" id="{1E1C4B9F-64B9-E795-1519-918303FE06FD}"/>
              </a:ext>
            </a:extLst>
          </p:cNvPr>
          <p:cNvPicPr>
            <a:picLocks noChangeAspect="1"/>
          </p:cNvPicPr>
          <p:nvPr/>
        </p:nvPicPr>
        <p:blipFill>
          <a:blip r:embed="rId2"/>
          <a:stretch>
            <a:fillRect/>
          </a:stretch>
        </p:blipFill>
        <p:spPr>
          <a:xfrm>
            <a:off x="6467710" y="2226204"/>
            <a:ext cx="5660406" cy="2955396"/>
          </a:xfrm>
          <a:prstGeom prst="rect">
            <a:avLst/>
          </a:prstGeom>
        </p:spPr>
      </p:pic>
    </p:spTree>
    <p:extLst>
      <p:ext uri="{BB962C8B-B14F-4D97-AF65-F5344CB8AC3E}">
        <p14:creationId xmlns:p14="http://schemas.microsoft.com/office/powerpoint/2010/main" val="407376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28AC1-BB08-CE0A-1998-7CCD452E8A26}"/>
            </a:ext>
          </a:extLst>
        </p:cNvPr>
        <p:cNvGrpSpPr/>
        <p:nvPr/>
      </p:nvGrpSpPr>
      <p:grpSpPr>
        <a:xfrm>
          <a:off x="0" y="0"/>
          <a:ext cx="0" cy="0"/>
          <a:chOff x="0" y="0"/>
          <a:chExt cx="0" cy="0"/>
        </a:xfrm>
      </p:grpSpPr>
      <p:pic>
        <p:nvPicPr>
          <p:cNvPr id="4098" name="Picture 2" descr="Caching — The Only Guide You'll Ever Need">
            <a:extLst>
              <a:ext uri="{FF2B5EF4-FFF2-40B4-BE49-F238E27FC236}">
                <a16:creationId xmlns:a16="http://schemas.microsoft.com/office/drawing/2014/main" id="{C72833D3-A7B6-ABC8-031C-589AAB75F9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9" r="7181"/>
          <a:stretch>
            <a:fillRect/>
          </a:stretch>
        </p:blipFill>
        <p:spPr bwMode="auto">
          <a:xfrm>
            <a:off x="6391746" y="1865311"/>
            <a:ext cx="5800254" cy="379763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BA7DD0E9-A64D-D3CB-5ADE-752BE06233E1}"/>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274ADF53-5D7A-003B-E1D6-EAB76EA81661}"/>
              </a:ext>
            </a:extLst>
          </p:cNvPr>
          <p:cNvSpPr>
            <a:spLocks noGrp="1"/>
          </p:cNvSpPr>
          <p:nvPr>
            <p:ph type="body" sz="quarter" idx="28"/>
          </p:nvPr>
        </p:nvSpPr>
        <p:spPr>
          <a:xfrm>
            <a:off x="536733" y="1195057"/>
            <a:ext cx="5855013" cy="5562080"/>
          </a:xfrm>
        </p:spPr>
        <p:txBody>
          <a:bodyPr/>
          <a:lstStyle/>
          <a:p>
            <a:pPr marL="342900" indent="-342900">
              <a:buFont typeface="+mj-lt"/>
              <a:buAutoNum type="arabicPeriod"/>
            </a:pPr>
            <a:r>
              <a:rPr lang="en-US" sz="1200" b="1" dirty="0">
                <a:latin typeface="Spectral"/>
              </a:rPr>
              <a:t>Data Distribution: </a:t>
            </a:r>
            <a:r>
              <a:rPr lang="en-US" sz="1200" dirty="0">
                <a:latin typeface="Spectral"/>
              </a:rPr>
              <a:t>When data is cached, the client library typically </a:t>
            </a:r>
            <a:r>
              <a:rPr lang="en-US" sz="1200" b="1" dirty="0">
                <a:latin typeface="Spectral"/>
              </a:rPr>
              <a:t>hashes</a:t>
            </a:r>
            <a:r>
              <a:rPr lang="en-US" sz="1200" dirty="0">
                <a:latin typeface="Spectral"/>
              </a:rPr>
              <a:t> the key associated with the data to determine which cache node will store it.</a:t>
            </a:r>
          </a:p>
          <a:p>
            <a:pPr marL="228600" indent="-228600">
              <a:buFont typeface="+mj-lt"/>
              <a:buAutoNum type="arabicPeriod"/>
            </a:pPr>
            <a:endParaRPr lang="en-US" sz="100" dirty="0">
              <a:latin typeface="Spectral"/>
            </a:endParaRPr>
          </a:p>
          <a:p>
            <a:pPr marL="342900" indent="-342900">
              <a:buFont typeface="+mj-lt"/>
              <a:buAutoNum type="arabicPeriod"/>
            </a:pPr>
            <a:r>
              <a:rPr lang="en-US" sz="1200" b="1" dirty="0">
                <a:latin typeface="Spectral"/>
              </a:rPr>
              <a:t>Data Replication: </a:t>
            </a:r>
            <a:r>
              <a:rPr lang="en-US" sz="1200" dirty="0">
                <a:latin typeface="Spectral"/>
              </a:rPr>
              <a:t>For reliability, the cache system replicates the cached data across multiple nodes. So, if one node, say A, stores the data, it might also be copied to another node, like B, as a backup.</a:t>
            </a:r>
          </a:p>
          <a:p>
            <a:pPr marL="228600" indent="-228600">
              <a:buFont typeface="+mj-lt"/>
              <a:buAutoNum type="arabicPeriod"/>
            </a:pPr>
            <a:endParaRPr lang="en-US" sz="100" dirty="0">
              <a:latin typeface="Spectral"/>
            </a:endParaRPr>
          </a:p>
          <a:p>
            <a:pPr marL="342900" indent="-342900">
              <a:buFont typeface="+mj-lt"/>
              <a:buAutoNum type="arabicPeriod"/>
            </a:pPr>
            <a:r>
              <a:rPr lang="en-US" sz="1200" b="1" dirty="0">
                <a:latin typeface="Spectral"/>
              </a:rPr>
              <a:t>Data Retrieval: </a:t>
            </a:r>
            <a:r>
              <a:rPr lang="en-US" sz="1200" dirty="0">
                <a:latin typeface="Spectral"/>
              </a:rPr>
              <a:t>To get data from the cache, application provides the </a:t>
            </a:r>
            <a:r>
              <a:rPr lang="en-US" sz="1200" b="1" dirty="0">
                <a:latin typeface="Spectral"/>
              </a:rPr>
              <a:t>key</a:t>
            </a:r>
            <a:r>
              <a:rPr lang="en-US" sz="1200" dirty="0">
                <a:latin typeface="Spectral"/>
              </a:rPr>
              <a:t> to the client library. The client library uses this key to </a:t>
            </a:r>
            <a:r>
              <a:rPr lang="en-US" sz="1200" b="1" dirty="0">
                <a:latin typeface="Spectral"/>
              </a:rPr>
              <a:t>find and query</a:t>
            </a:r>
            <a:r>
              <a:rPr lang="en-US" sz="1200" dirty="0">
                <a:latin typeface="Spectral"/>
              </a:rPr>
              <a:t> the node which has the data. If the data is present (a cache hit), it’s returned to the application. If not (a cache miss), the data is fetched from the primary data store (e.g., a database), and it can be cached for future use.</a:t>
            </a:r>
          </a:p>
          <a:p>
            <a:pPr marL="228600" indent="-228600">
              <a:buFont typeface="+mj-lt"/>
              <a:buAutoNum type="arabicPeriod"/>
            </a:pPr>
            <a:endParaRPr lang="en-US" sz="100" dirty="0">
              <a:latin typeface="Spectral"/>
            </a:endParaRPr>
          </a:p>
          <a:p>
            <a:pPr marL="342900" indent="-342900">
              <a:buFont typeface="+mj-lt"/>
              <a:buAutoNum type="arabicPeriod"/>
            </a:pPr>
            <a:r>
              <a:rPr lang="en-US" sz="1200" b="1" dirty="0">
                <a:latin typeface="Spectral"/>
              </a:rPr>
              <a:t>Cache Invalidation: </a:t>
            </a:r>
            <a:r>
              <a:rPr lang="en-US" sz="1200" dirty="0">
                <a:latin typeface="Spectral"/>
              </a:rPr>
              <a:t>To keep the cache data in sync with the primary data source, it needs to be invalidated or updated periodically. Cache systems implement strategies like </a:t>
            </a:r>
            <a:r>
              <a:rPr lang="en-US" sz="1200" b="1" dirty="0">
                <a:latin typeface="Spectral"/>
              </a:rPr>
              <a:t>time-based expiration</a:t>
            </a:r>
            <a:r>
              <a:rPr lang="en-US" sz="1200" dirty="0">
                <a:latin typeface="Spectral"/>
              </a:rPr>
              <a:t> or </a:t>
            </a:r>
            <a:r>
              <a:rPr lang="en-US" sz="1200" b="1" dirty="0">
                <a:latin typeface="Spectral"/>
              </a:rPr>
              <a:t>event-based expiration</a:t>
            </a:r>
            <a:r>
              <a:rPr lang="en-US" sz="1200" dirty="0">
                <a:latin typeface="Spectral"/>
              </a:rPr>
              <a:t> for cache invalidation.</a:t>
            </a:r>
          </a:p>
          <a:p>
            <a:pPr marL="228600" indent="-228600">
              <a:buFont typeface="+mj-lt"/>
              <a:buAutoNum type="arabicPeriod"/>
            </a:pPr>
            <a:endParaRPr lang="en-US" sz="100" dirty="0">
              <a:latin typeface="Spectral"/>
            </a:endParaRPr>
          </a:p>
          <a:p>
            <a:pPr marL="342900" indent="-342900">
              <a:buFont typeface="+mj-lt"/>
              <a:buAutoNum type="arabicPeriod"/>
            </a:pPr>
            <a:r>
              <a:rPr lang="en-US" sz="1200" b="1" dirty="0">
                <a:latin typeface="Spectral"/>
              </a:rPr>
              <a:t>Cache Eviction</a:t>
            </a:r>
            <a:r>
              <a:rPr lang="en-US" sz="1200" dirty="0">
                <a:latin typeface="Spectral"/>
              </a:rPr>
              <a:t>: Since caches have limited space, they need an eviction policy to make room for new data. Common eviction policies include:</a:t>
            </a:r>
          </a:p>
          <a:p>
            <a:endParaRPr lang="en-US" sz="500" dirty="0">
              <a:latin typeface="Spectral"/>
            </a:endParaRPr>
          </a:p>
          <a:p>
            <a:pPr lvl="1">
              <a:buFont typeface="+mj-lt"/>
              <a:buAutoNum type="alphaLcPeriod"/>
            </a:pPr>
            <a:r>
              <a:rPr lang="en-US" sz="1200" b="1" dirty="0">
                <a:latin typeface="Spectral"/>
              </a:rPr>
              <a:t>Least Recently Used (LRU)</a:t>
            </a:r>
            <a:r>
              <a:rPr lang="en-US" sz="1200" dirty="0">
                <a:latin typeface="Spectral"/>
              </a:rPr>
              <a:t>: Evicts the data that hasn't been accessed for the longest time.</a:t>
            </a:r>
          </a:p>
          <a:p>
            <a:pPr lvl="1">
              <a:buFont typeface="+mj-lt"/>
              <a:buAutoNum type="alphaLcPeriod"/>
            </a:pPr>
            <a:r>
              <a:rPr lang="en-US" sz="1200" b="1" dirty="0">
                <a:latin typeface="Spectral"/>
              </a:rPr>
              <a:t>Least Frequently Used (LFU)</a:t>
            </a:r>
            <a:r>
              <a:rPr lang="en-US" sz="1200" dirty="0">
                <a:latin typeface="Spectral"/>
              </a:rPr>
              <a:t>: Evicts data that has been accessed the least frequently.</a:t>
            </a:r>
          </a:p>
          <a:p>
            <a:pPr lvl="1">
              <a:buFont typeface="+mj-lt"/>
              <a:buAutoNum type="alphaLcPeriod"/>
            </a:pPr>
            <a:r>
              <a:rPr lang="en-US" sz="1200" b="1" dirty="0">
                <a:latin typeface="Spectral"/>
              </a:rPr>
              <a:t>Time-to-Live (TTL)</a:t>
            </a:r>
            <a:r>
              <a:rPr lang="en-US" sz="1200" dirty="0">
                <a:latin typeface="Spectral"/>
              </a:rPr>
              <a:t>: Evicts data that has been in the cache longer than a specified duration.</a:t>
            </a:r>
          </a:p>
        </p:txBody>
      </p:sp>
      <p:sp>
        <p:nvSpPr>
          <p:cNvPr id="5" name="Title 4">
            <a:extLst>
              <a:ext uri="{FF2B5EF4-FFF2-40B4-BE49-F238E27FC236}">
                <a16:creationId xmlns:a16="http://schemas.microsoft.com/office/drawing/2014/main" id="{51279953-F05E-FA7E-AD9E-3AAA0509491F}"/>
              </a:ext>
            </a:extLst>
          </p:cNvPr>
          <p:cNvSpPr>
            <a:spLocks noGrp="1"/>
          </p:cNvSpPr>
          <p:nvPr>
            <p:ph type="title"/>
          </p:nvPr>
        </p:nvSpPr>
        <p:spPr>
          <a:xfrm>
            <a:off x="536733" y="100863"/>
            <a:ext cx="10657436" cy="913126"/>
          </a:xfrm>
        </p:spPr>
        <p:txBody>
          <a:bodyPr/>
          <a:lstStyle/>
          <a:p>
            <a:r>
              <a:rPr lang="en-US" dirty="0"/>
              <a:t>How Does Distributed Caching Work ?</a:t>
            </a:r>
          </a:p>
        </p:txBody>
      </p:sp>
      <p:sp>
        <p:nvSpPr>
          <p:cNvPr id="6" name="Freeform: Shape 5">
            <a:extLst>
              <a:ext uri="{FF2B5EF4-FFF2-40B4-BE49-F238E27FC236}">
                <a16:creationId xmlns:a16="http://schemas.microsoft.com/office/drawing/2014/main" id="{0472FDB1-AD71-76E5-078F-D67235AA21E2}"/>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3EACD5B6-6BD4-D7C6-374B-2DD88CF88702}"/>
              </a:ext>
            </a:extLst>
          </p:cNvPr>
          <p:cNvCxnSpPr>
            <a:cxnSpLocks/>
          </p:cNvCxnSpPr>
          <p:nvPr/>
        </p:nvCxnSpPr>
        <p:spPr>
          <a:xfrm>
            <a:off x="6391746" y="1131683"/>
            <a:ext cx="0" cy="52687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28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4296C0-DEA5-AE35-AB6B-12E3C22D7CC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36496E7-4AE3-CB38-3DD2-6891CCB0303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26A150C2-B9D7-6624-906A-5465AE1CF8EF}"/>
              </a:ext>
            </a:extLst>
          </p:cNvPr>
          <p:cNvSpPr>
            <a:spLocks noGrp="1"/>
          </p:cNvSpPr>
          <p:nvPr>
            <p:ph type="body" sz="quarter" idx="28"/>
          </p:nvPr>
        </p:nvSpPr>
        <p:spPr>
          <a:xfrm>
            <a:off x="536733" y="1389547"/>
            <a:ext cx="5855013" cy="4753070"/>
          </a:xfrm>
        </p:spPr>
        <p:txBody>
          <a:bodyPr/>
          <a:lstStyle/>
          <a:p>
            <a:pPr marL="285750" indent="-285750">
              <a:buFont typeface="Wingdings" panose="05000000000000000000" pitchFamily="2" charset="2"/>
              <a:buChar char="§"/>
            </a:pPr>
            <a:r>
              <a:rPr lang="en-US" sz="1600" b="1" dirty="0">
                <a:latin typeface="Spectral"/>
              </a:rPr>
              <a:t>Data Consistency</a:t>
            </a:r>
            <a:r>
              <a:rPr lang="en-US" sz="1600" dirty="0">
                <a:latin typeface="Spectral"/>
              </a:rPr>
              <a:t>: Ensuring that all cache nodes have consistent data can be challenging, especially in a </a:t>
            </a:r>
            <a:r>
              <a:rPr lang="en-US" sz="1600" b="1" dirty="0">
                <a:latin typeface="Spectral"/>
              </a:rPr>
              <a:t>write-heavy</a:t>
            </a:r>
            <a:r>
              <a:rPr lang="en-US" sz="1600" dirty="0">
                <a:latin typeface="Spectral"/>
              </a:rPr>
              <a:t> application.</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Cache Invalidation</a:t>
            </a:r>
            <a:r>
              <a:rPr lang="en-US" sz="1600" dirty="0">
                <a:latin typeface="Spectral"/>
              </a:rPr>
              <a:t>: Deciding when to invalidate or update the cache can be complex, particularly when dealing with multiple cache nodes.</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Network Partitioning</a:t>
            </a:r>
            <a:r>
              <a:rPr lang="en-US" sz="1600" dirty="0">
                <a:latin typeface="Spectral"/>
              </a:rPr>
              <a:t>: In a distributed system, network partitions can occur, leading to situations where cache nodes are unable to communicate with each other.</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Scalability and Load Balancing</a:t>
            </a:r>
            <a:r>
              <a:rPr lang="en-US" sz="1600" dirty="0">
                <a:latin typeface="Spectral"/>
              </a:rPr>
              <a:t>: As the system scales, ensuring that the cache is evenly balanced across nodes without any one node becoming a bottleneck requires sophisticated load balancing strategies.</a:t>
            </a:r>
          </a:p>
          <a:p>
            <a:br>
              <a:rPr lang="en-US" sz="1600" dirty="0">
                <a:latin typeface="Spectral"/>
              </a:rPr>
            </a:br>
            <a:endParaRPr lang="en-US" sz="1600" dirty="0">
              <a:latin typeface="Spectral"/>
            </a:endParaRPr>
          </a:p>
        </p:txBody>
      </p:sp>
      <p:sp>
        <p:nvSpPr>
          <p:cNvPr id="5" name="Title 4">
            <a:extLst>
              <a:ext uri="{FF2B5EF4-FFF2-40B4-BE49-F238E27FC236}">
                <a16:creationId xmlns:a16="http://schemas.microsoft.com/office/drawing/2014/main" id="{477CD041-0201-1292-01C4-646BD8CEA2DA}"/>
              </a:ext>
            </a:extLst>
          </p:cNvPr>
          <p:cNvSpPr>
            <a:spLocks noGrp="1"/>
          </p:cNvSpPr>
          <p:nvPr>
            <p:ph type="title"/>
          </p:nvPr>
        </p:nvSpPr>
        <p:spPr>
          <a:xfrm>
            <a:off x="536733" y="100863"/>
            <a:ext cx="10657436" cy="913126"/>
          </a:xfrm>
        </p:spPr>
        <p:txBody>
          <a:bodyPr/>
          <a:lstStyle/>
          <a:p>
            <a:r>
              <a:rPr lang="en-IN" dirty="0"/>
              <a:t>Challenges in Distributed Caching</a:t>
            </a:r>
          </a:p>
        </p:txBody>
      </p:sp>
      <p:sp>
        <p:nvSpPr>
          <p:cNvPr id="6" name="Freeform: Shape 5">
            <a:extLst>
              <a:ext uri="{FF2B5EF4-FFF2-40B4-BE49-F238E27FC236}">
                <a16:creationId xmlns:a16="http://schemas.microsoft.com/office/drawing/2014/main" id="{880262F9-326B-96D0-F09F-24CBD44A352D}"/>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B9EDF8AC-7213-4736-2C5B-41DD1C35303D}"/>
              </a:ext>
            </a:extLst>
          </p:cNvPr>
          <p:cNvCxnSpPr>
            <a:cxnSpLocks/>
          </p:cNvCxnSpPr>
          <p:nvPr/>
        </p:nvCxnSpPr>
        <p:spPr>
          <a:xfrm>
            <a:off x="6391746" y="1131683"/>
            <a:ext cx="0" cy="52687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8BE35DA-088F-FD00-8686-B89554417982}"/>
              </a:ext>
            </a:extLst>
          </p:cNvPr>
          <p:cNvPicPr>
            <a:picLocks noChangeAspect="1"/>
          </p:cNvPicPr>
          <p:nvPr/>
        </p:nvPicPr>
        <p:blipFill>
          <a:blip r:embed="rId2"/>
          <a:stretch>
            <a:fillRect/>
          </a:stretch>
        </p:blipFill>
        <p:spPr>
          <a:xfrm>
            <a:off x="6788533" y="1013989"/>
            <a:ext cx="5070092" cy="5070092"/>
          </a:xfrm>
          <a:prstGeom prst="rect">
            <a:avLst/>
          </a:prstGeom>
        </p:spPr>
      </p:pic>
    </p:spTree>
    <p:extLst>
      <p:ext uri="{BB962C8B-B14F-4D97-AF65-F5344CB8AC3E}">
        <p14:creationId xmlns:p14="http://schemas.microsoft.com/office/powerpoint/2010/main" val="331902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D9E63F-D8D0-D917-EF93-E91197918147}"/>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A2CD42-F060-6395-E36B-E0F6198D553A}"/>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20" name="Text Placeholder 19">
            <a:extLst>
              <a:ext uri="{FF2B5EF4-FFF2-40B4-BE49-F238E27FC236}">
                <a16:creationId xmlns:a16="http://schemas.microsoft.com/office/drawing/2014/main" id="{0AEBD79D-9955-B128-7E83-A5335EC382FD}"/>
              </a:ext>
            </a:extLst>
          </p:cNvPr>
          <p:cNvSpPr>
            <a:spLocks noGrp="1"/>
          </p:cNvSpPr>
          <p:nvPr>
            <p:ph type="body" sz="quarter" idx="28"/>
          </p:nvPr>
        </p:nvSpPr>
        <p:spPr>
          <a:xfrm>
            <a:off x="536733" y="1465182"/>
            <a:ext cx="5986810" cy="5330713"/>
          </a:xfrm>
        </p:spPr>
        <p:txBody>
          <a:bodyPr/>
          <a:lstStyle/>
          <a:p>
            <a:r>
              <a:rPr lang="en-US" sz="1400" dirty="0">
                <a:latin typeface="Spectral"/>
              </a:rPr>
              <a:t>To get the most out of your distributed caching system, consider the following best practices:</a:t>
            </a:r>
          </a:p>
          <a:p>
            <a:endParaRPr lang="en-US" sz="1400" dirty="0">
              <a:latin typeface="Spectral"/>
            </a:endParaRPr>
          </a:p>
          <a:p>
            <a:pPr marL="285750" indent="-285750">
              <a:buFont typeface="Wingdings" panose="05000000000000000000" pitchFamily="2" charset="2"/>
              <a:buChar char="§"/>
            </a:pPr>
            <a:r>
              <a:rPr lang="en-US" sz="1400" b="1" dirty="0">
                <a:latin typeface="Spectral"/>
              </a:rPr>
              <a:t>Cache Judiciously</a:t>
            </a:r>
            <a:r>
              <a:rPr lang="en-US" sz="1400" dirty="0">
                <a:latin typeface="Spectral"/>
              </a:rPr>
              <a:t>: Not all data benefits from caching. Focus on frequently accessed, relatively static data.</a:t>
            </a:r>
          </a:p>
          <a:p>
            <a:endParaRPr lang="en-US" sz="100" dirty="0">
              <a:latin typeface="Spectral"/>
            </a:endParaRPr>
          </a:p>
          <a:p>
            <a:pPr marL="285750" indent="-285750">
              <a:buFont typeface="Wingdings" panose="05000000000000000000" pitchFamily="2" charset="2"/>
              <a:buChar char="§"/>
            </a:pPr>
            <a:r>
              <a:rPr lang="en-US" sz="1400" b="1" dirty="0">
                <a:latin typeface="Spectral"/>
              </a:rPr>
              <a:t>Set Appropriate TTLs</a:t>
            </a:r>
            <a:r>
              <a:rPr lang="en-US" sz="1400" dirty="0">
                <a:latin typeface="Spectral"/>
              </a:rPr>
              <a:t>: Use Time-To-Live (TTL) values to automatically expire cached data and reduce staleness.</a:t>
            </a:r>
          </a:p>
          <a:p>
            <a:endParaRPr lang="en-US" sz="100" dirty="0">
              <a:latin typeface="Spectral"/>
            </a:endParaRPr>
          </a:p>
          <a:p>
            <a:pPr marL="285750" indent="-285750">
              <a:buFont typeface="Wingdings" panose="05000000000000000000" pitchFamily="2" charset="2"/>
              <a:buChar char="§"/>
            </a:pPr>
            <a:r>
              <a:rPr lang="en-US" sz="1400" b="1" dirty="0">
                <a:latin typeface="Spectral"/>
              </a:rPr>
              <a:t>Implement Cache-Aside Pattern</a:t>
            </a:r>
            <a:r>
              <a:rPr lang="en-US" sz="1400" dirty="0">
                <a:latin typeface="Spectral"/>
              </a:rPr>
              <a:t>: Load data into the cache only when it's requested, to avoid unnecessary caching.</a:t>
            </a:r>
          </a:p>
          <a:p>
            <a:endParaRPr lang="en-US" sz="100" dirty="0">
              <a:latin typeface="Spectral"/>
            </a:endParaRPr>
          </a:p>
          <a:p>
            <a:pPr marL="285750" indent="-285750">
              <a:buFont typeface="Wingdings" panose="05000000000000000000" pitchFamily="2" charset="2"/>
              <a:buChar char="§"/>
            </a:pPr>
            <a:r>
              <a:rPr lang="en-US" sz="1400" b="1" dirty="0">
                <a:latin typeface="Spectral"/>
              </a:rPr>
              <a:t>Monitor and Tune</a:t>
            </a:r>
            <a:r>
              <a:rPr lang="en-US" sz="1400" dirty="0">
                <a:latin typeface="Spectral"/>
              </a:rPr>
              <a:t>: Regularly monitor cache hit rates, memory usage, and network traffic to optimize performance.</a:t>
            </a:r>
          </a:p>
          <a:p>
            <a:endParaRPr lang="en-US" sz="100" dirty="0">
              <a:latin typeface="Spectral"/>
            </a:endParaRPr>
          </a:p>
          <a:p>
            <a:pPr marL="285750" indent="-285750">
              <a:buFont typeface="Wingdings" panose="05000000000000000000" pitchFamily="2" charset="2"/>
              <a:buChar char="§"/>
            </a:pPr>
            <a:r>
              <a:rPr lang="en-US" sz="1400" b="1" dirty="0">
                <a:latin typeface="Spectral"/>
              </a:rPr>
              <a:t>Plan for Failure</a:t>
            </a:r>
            <a:r>
              <a:rPr lang="en-US" sz="1400" dirty="0">
                <a:latin typeface="Spectral"/>
              </a:rPr>
              <a:t>: Design your system to gracefully handle cache node failures without significant impact on the application.</a:t>
            </a:r>
          </a:p>
          <a:p>
            <a:endParaRPr lang="en-US" sz="100" dirty="0">
              <a:latin typeface="Spectral"/>
            </a:endParaRPr>
          </a:p>
          <a:p>
            <a:pPr marL="285750" indent="-285750">
              <a:buFont typeface="Wingdings" panose="05000000000000000000" pitchFamily="2" charset="2"/>
              <a:buChar char="§"/>
            </a:pPr>
            <a:r>
              <a:rPr lang="en-US" sz="1400" b="1" dirty="0">
                <a:latin typeface="Spectral"/>
              </a:rPr>
              <a:t>Implement Cache Warming</a:t>
            </a:r>
            <a:r>
              <a:rPr lang="en-US" sz="1400" dirty="0">
                <a:latin typeface="Spectral"/>
              </a:rPr>
              <a:t>: Develop strategies to pre-populate critical data in the cache to avoid cold starts.</a:t>
            </a:r>
          </a:p>
        </p:txBody>
      </p:sp>
      <p:sp>
        <p:nvSpPr>
          <p:cNvPr id="5" name="Title 4">
            <a:extLst>
              <a:ext uri="{FF2B5EF4-FFF2-40B4-BE49-F238E27FC236}">
                <a16:creationId xmlns:a16="http://schemas.microsoft.com/office/drawing/2014/main" id="{3913D808-5CD5-8301-F359-B3F0C4AF4D6E}"/>
              </a:ext>
            </a:extLst>
          </p:cNvPr>
          <p:cNvSpPr>
            <a:spLocks noGrp="1"/>
          </p:cNvSpPr>
          <p:nvPr>
            <p:ph type="title"/>
          </p:nvPr>
        </p:nvSpPr>
        <p:spPr>
          <a:xfrm>
            <a:off x="536733" y="209504"/>
            <a:ext cx="10657436" cy="913126"/>
          </a:xfrm>
        </p:spPr>
        <p:txBody>
          <a:bodyPr/>
          <a:lstStyle/>
          <a:p>
            <a:r>
              <a:rPr lang="en-US" sz="3600" dirty="0"/>
              <a:t>Best Practices for Implementing Distributed Caching</a:t>
            </a:r>
          </a:p>
        </p:txBody>
      </p:sp>
      <p:sp>
        <p:nvSpPr>
          <p:cNvPr id="6" name="Freeform: Shape 5">
            <a:extLst>
              <a:ext uri="{FF2B5EF4-FFF2-40B4-BE49-F238E27FC236}">
                <a16:creationId xmlns:a16="http://schemas.microsoft.com/office/drawing/2014/main" id="{CD73882D-5719-38A7-6AC8-9B9435CBE70E}"/>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D346662B-F056-20AF-443A-F3F5F442ED75}"/>
              </a:ext>
            </a:extLst>
          </p:cNvPr>
          <p:cNvCxnSpPr>
            <a:cxnSpLocks/>
          </p:cNvCxnSpPr>
          <p:nvPr/>
        </p:nvCxnSpPr>
        <p:spPr>
          <a:xfrm>
            <a:off x="6684475" y="1122630"/>
            <a:ext cx="0" cy="52781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0F2206-1817-A309-29A9-125C41087475}"/>
              </a:ext>
            </a:extLst>
          </p:cNvPr>
          <p:cNvPicPr>
            <a:picLocks noChangeAspect="1"/>
          </p:cNvPicPr>
          <p:nvPr/>
        </p:nvPicPr>
        <p:blipFill>
          <a:blip r:embed="rId2"/>
          <a:stretch>
            <a:fillRect/>
          </a:stretch>
        </p:blipFill>
        <p:spPr>
          <a:xfrm>
            <a:off x="6845408" y="1218540"/>
            <a:ext cx="5086350" cy="5086350"/>
          </a:xfrm>
          <a:prstGeom prst="rect">
            <a:avLst/>
          </a:prstGeom>
        </p:spPr>
      </p:pic>
    </p:spTree>
    <p:extLst>
      <p:ext uri="{BB962C8B-B14F-4D97-AF65-F5344CB8AC3E}">
        <p14:creationId xmlns:p14="http://schemas.microsoft.com/office/powerpoint/2010/main" val="2530589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0D3DD-B16D-2704-91D6-35A70D26E80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D699FB0-6BF2-06C5-DC6C-7A2C55CE0327}"/>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sp>
        <p:nvSpPr>
          <p:cNvPr id="20" name="Text Placeholder 19">
            <a:extLst>
              <a:ext uri="{FF2B5EF4-FFF2-40B4-BE49-F238E27FC236}">
                <a16:creationId xmlns:a16="http://schemas.microsoft.com/office/drawing/2014/main" id="{51B11153-5C38-6603-D1F1-C89238DF1569}"/>
              </a:ext>
            </a:extLst>
          </p:cNvPr>
          <p:cNvSpPr>
            <a:spLocks noGrp="1"/>
          </p:cNvSpPr>
          <p:nvPr>
            <p:ph type="body" sz="quarter" idx="28"/>
          </p:nvPr>
        </p:nvSpPr>
        <p:spPr>
          <a:xfrm>
            <a:off x="536734" y="1175203"/>
            <a:ext cx="6668076" cy="5330713"/>
          </a:xfrm>
        </p:spPr>
        <p:txBody>
          <a:bodyPr/>
          <a:lstStyle/>
          <a:p>
            <a:pPr marL="285750" indent="-285750">
              <a:buFont typeface="Wingdings" panose="05000000000000000000" pitchFamily="2" charset="2"/>
              <a:buChar char="q"/>
            </a:pPr>
            <a:r>
              <a:rPr lang="en-IN" sz="1600" b="1" dirty="0">
                <a:latin typeface="Spectral"/>
              </a:rPr>
              <a:t>Redis</a:t>
            </a:r>
          </a:p>
          <a:p>
            <a:r>
              <a:rPr lang="en-US" sz="1200" b="1" dirty="0">
                <a:latin typeface="Spectral"/>
              </a:rPr>
              <a:t>Redis</a:t>
            </a:r>
            <a:r>
              <a:rPr lang="en-US" sz="1200" dirty="0">
                <a:latin typeface="Spectral"/>
              </a:rPr>
              <a:t> is an open-source, in-memory data store that supports storing a wide range of data structures, including strings, hashes, lists, sets, sorted sets, bitmaps, </a:t>
            </a:r>
            <a:r>
              <a:rPr lang="en-US" sz="1200" dirty="0" err="1">
                <a:latin typeface="Spectral"/>
              </a:rPr>
              <a:t>hyperloglogs</a:t>
            </a:r>
            <a:r>
              <a:rPr lang="en-US" sz="1200" dirty="0">
                <a:latin typeface="Spectral"/>
              </a:rPr>
              <a:t>, and geospatial indexes.</a:t>
            </a:r>
          </a:p>
          <a:p>
            <a:r>
              <a:rPr lang="en-US" sz="1200" dirty="0">
                <a:latin typeface="Spectral"/>
              </a:rPr>
              <a:t>It supports data replication and persistence making it a popular choice for applications that require data durability and fault tolerance.</a:t>
            </a:r>
          </a:p>
          <a:p>
            <a:endParaRPr lang="en-US" sz="1200" dirty="0">
              <a:latin typeface="Spectral"/>
            </a:endParaRPr>
          </a:p>
          <a:p>
            <a:pPr marL="285750" indent="-285750">
              <a:buFont typeface="Wingdings" panose="05000000000000000000" pitchFamily="2" charset="2"/>
              <a:buChar char="q"/>
            </a:pPr>
            <a:r>
              <a:rPr lang="en-IN" sz="1600" b="1" dirty="0">
                <a:latin typeface="Spectral"/>
              </a:rPr>
              <a:t>Memcached</a:t>
            </a:r>
          </a:p>
          <a:p>
            <a:r>
              <a:rPr lang="en-US" sz="1200" b="1" dirty="0">
                <a:latin typeface="Spectral"/>
              </a:rPr>
              <a:t>Memcached</a:t>
            </a:r>
            <a:r>
              <a:rPr lang="en-US" sz="1200" dirty="0">
                <a:latin typeface="Spectral"/>
              </a:rPr>
              <a:t> is another open-source, in-memory caching system designed for speed and simplicity.</a:t>
            </a:r>
          </a:p>
          <a:p>
            <a:r>
              <a:rPr lang="en-US" sz="1200" dirty="0">
                <a:latin typeface="Spectral"/>
              </a:rPr>
              <a:t>It is widely used for caching small chunks of data such as results of database queries, API calls, or page rendering.</a:t>
            </a:r>
          </a:p>
          <a:p>
            <a:r>
              <a:rPr lang="en-US" sz="1200" dirty="0">
                <a:latin typeface="Spectral"/>
              </a:rPr>
              <a:t>Memcached is a pure in-memory cache with no persistence layer. This makes it ideal for use cases where data does not need to be stored permanently, such as caching results from database queries.</a:t>
            </a:r>
          </a:p>
          <a:p>
            <a:endParaRPr lang="en-US" sz="1200" dirty="0">
              <a:latin typeface="Spectral"/>
            </a:endParaRPr>
          </a:p>
          <a:p>
            <a:pPr marL="285750" indent="-285750">
              <a:buFont typeface="Wingdings" panose="05000000000000000000" pitchFamily="2" charset="2"/>
              <a:buChar char="q"/>
            </a:pPr>
            <a:r>
              <a:rPr lang="en-IN" sz="1600" b="1" dirty="0">
                <a:latin typeface="Spectral"/>
              </a:rPr>
              <a:t>Amazon </a:t>
            </a:r>
            <a:r>
              <a:rPr lang="en-IN" sz="1600" b="1" dirty="0" err="1">
                <a:latin typeface="Spectral"/>
              </a:rPr>
              <a:t>ElastiCache</a:t>
            </a:r>
            <a:endParaRPr lang="en-IN" sz="1600" b="1" dirty="0">
              <a:latin typeface="Spectral"/>
            </a:endParaRPr>
          </a:p>
          <a:p>
            <a:r>
              <a:rPr lang="en-US" sz="1200" b="1" dirty="0">
                <a:latin typeface="Spectral"/>
              </a:rPr>
              <a:t>Amazon </a:t>
            </a:r>
            <a:r>
              <a:rPr lang="en-US" sz="1200" b="1" dirty="0" err="1">
                <a:latin typeface="Spectral"/>
              </a:rPr>
              <a:t>ElastiCache</a:t>
            </a:r>
            <a:r>
              <a:rPr lang="en-US" sz="1200" dirty="0">
                <a:latin typeface="Spectral"/>
              </a:rPr>
              <a:t> is a fully managed in-memory caching service provided by AWS. It supports both Redis and Memcached, allowing developers to choose the caching engine that best suits their needs.</a:t>
            </a:r>
          </a:p>
          <a:p>
            <a:r>
              <a:rPr lang="en-US" sz="1200" dirty="0" err="1">
                <a:latin typeface="Spectral"/>
              </a:rPr>
              <a:t>ElastiCache</a:t>
            </a:r>
            <a:r>
              <a:rPr lang="en-US" sz="1200" dirty="0">
                <a:latin typeface="Spectral"/>
              </a:rPr>
              <a:t> supports multi-AZ (Availability Zone) deployments with automatic failover, ensuring that the cache remains available even in the event of an AZ outage.</a:t>
            </a:r>
          </a:p>
          <a:p>
            <a:r>
              <a:rPr lang="en-US" sz="1200" dirty="0">
                <a:latin typeface="Spectral"/>
              </a:rPr>
              <a:t>It can automatically scale the number of nodes in the cache cluster based on demand, allowing the cache to handle varying levels of traffic without manual intervention.</a:t>
            </a:r>
          </a:p>
          <a:p>
            <a:endParaRPr lang="en-IN" sz="1200" b="1" dirty="0">
              <a:latin typeface="Spectral"/>
            </a:endParaRPr>
          </a:p>
        </p:txBody>
      </p:sp>
      <p:sp>
        <p:nvSpPr>
          <p:cNvPr id="5" name="Title 4">
            <a:extLst>
              <a:ext uri="{FF2B5EF4-FFF2-40B4-BE49-F238E27FC236}">
                <a16:creationId xmlns:a16="http://schemas.microsoft.com/office/drawing/2014/main" id="{82825FEC-C9DD-F607-97BB-D95C9015AC5D}"/>
              </a:ext>
            </a:extLst>
          </p:cNvPr>
          <p:cNvSpPr>
            <a:spLocks noGrp="1"/>
          </p:cNvSpPr>
          <p:nvPr>
            <p:ph type="title"/>
          </p:nvPr>
        </p:nvSpPr>
        <p:spPr>
          <a:xfrm>
            <a:off x="536733" y="183517"/>
            <a:ext cx="10657436" cy="913126"/>
          </a:xfrm>
        </p:spPr>
        <p:txBody>
          <a:bodyPr/>
          <a:lstStyle/>
          <a:p>
            <a:r>
              <a:rPr lang="en-IN" dirty="0"/>
              <a:t>Popular Distributed Caching Solutions</a:t>
            </a:r>
          </a:p>
        </p:txBody>
      </p:sp>
      <p:sp>
        <p:nvSpPr>
          <p:cNvPr id="6" name="Freeform: Shape 5">
            <a:extLst>
              <a:ext uri="{FF2B5EF4-FFF2-40B4-BE49-F238E27FC236}">
                <a16:creationId xmlns:a16="http://schemas.microsoft.com/office/drawing/2014/main" id="{3260BD4C-F914-0868-5BF5-096331502011}"/>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60CB2DD9-156E-F7E4-CBB0-AD10D997A228}"/>
              </a:ext>
            </a:extLst>
          </p:cNvPr>
          <p:cNvCxnSpPr>
            <a:cxnSpLocks/>
          </p:cNvCxnSpPr>
          <p:nvPr/>
        </p:nvCxnSpPr>
        <p:spPr>
          <a:xfrm>
            <a:off x="720481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Redis icon - Free download on Iconfinder">
            <a:extLst>
              <a:ext uri="{FF2B5EF4-FFF2-40B4-BE49-F238E27FC236}">
                <a16:creationId xmlns:a16="http://schemas.microsoft.com/office/drawing/2014/main" id="{B5BDE4EF-D14B-CDA2-390F-48FEAECCE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5225" y="944991"/>
            <a:ext cx="1636204" cy="16362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eminate Website Memcache | Odoo Apps Store">
            <a:extLst>
              <a:ext uri="{FF2B5EF4-FFF2-40B4-BE49-F238E27FC236}">
                <a16:creationId xmlns:a16="http://schemas.microsoft.com/office/drawing/2014/main" id="{0A1A9C92-AE00-EBA2-6C94-2C6177EF9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573" y="2926160"/>
            <a:ext cx="1522015" cy="15220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WS ElastiCache for Redis. ElastiCache for Redis is quite… | by Michael  Weeks | Medium">
            <a:extLst>
              <a:ext uri="{FF2B5EF4-FFF2-40B4-BE49-F238E27FC236}">
                <a16:creationId xmlns:a16="http://schemas.microsoft.com/office/drawing/2014/main" id="{AAFB3020-58FC-93E8-E674-7333750FF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2598" y="4658358"/>
            <a:ext cx="1924687" cy="192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977575"/>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2861</TotalTime>
  <Words>1696</Words>
  <Application>Microsoft Office PowerPoint</Application>
  <PresentationFormat>Widescreen</PresentationFormat>
  <Paragraphs>124</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Abadi</vt:lpstr>
      <vt:lpstr>Arial</vt:lpstr>
      <vt:lpstr>Calibri</vt:lpstr>
      <vt:lpstr>Posterama Text Black</vt:lpstr>
      <vt:lpstr>Posterama Text SemiBold</vt:lpstr>
      <vt:lpstr>Spectral</vt:lpstr>
      <vt:lpstr>Wingdings</vt:lpstr>
      <vt:lpstr>Office 主题​​</vt:lpstr>
      <vt:lpstr>What is a Distributed Caching ?</vt:lpstr>
      <vt:lpstr>Why Use Distributed Caching?</vt:lpstr>
      <vt:lpstr>Components of Distributed Caching</vt:lpstr>
      <vt:lpstr>Dedicated Cache Servers vs. Co-located Cache</vt:lpstr>
      <vt:lpstr>Dedicated Cache Servers vs. Co-located Cache</vt:lpstr>
      <vt:lpstr>How Does Distributed Caching Work ?</vt:lpstr>
      <vt:lpstr>Challenges in Distributed Caching</vt:lpstr>
      <vt:lpstr>Best Practices for Implementing Distributed Caching</vt:lpstr>
      <vt:lpstr>Popular Distributed Caching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236</cp:revision>
  <dcterms:created xsi:type="dcterms:W3CDTF">2024-08-09T17:51:35Z</dcterms:created>
  <dcterms:modified xsi:type="dcterms:W3CDTF">2025-07-12T15:00:01Z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